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handoutMasterIdLst>
    <p:handoutMasterId r:id="rId24"/>
  </p:handoutMasterIdLst>
  <p:sldIdLst>
    <p:sldId id="256" r:id="rId3"/>
    <p:sldId id="258" r:id="rId4"/>
    <p:sldId id="296" r:id="rId5"/>
    <p:sldId id="328" r:id="rId6"/>
    <p:sldId id="331" r:id="rId7"/>
    <p:sldId id="332" r:id="rId8"/>
    <p:sldId id="329" r:id="rId9"/>
    <p:sldId id="291" r:id="rId10"/>
    <p:sldId id="330" r:id="rId11"/>
    <p:sldId id="301" r:id="rId12"/>
    <p:sldId id="313" r:id="rId13"/>
    <p:sldId id="298" r:id="rId14"/>
    <p:sldId id="297" r:id="rId15"/>
    <p:sldId id="292" r:id="rId16"/>
    <p:sldId id="293" r:id="rId17"/>
    <p:sldId id="294" r:id="rId18"/>
    <p:sldId id="322" r:id="rId19"/>
    <p:sldId id="299" r:id="rId20"/>
    <p:sldId id="288" r:id="rId21"/>
    <p:sldId id="308" r:id="rId2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48736"/>
    <a:srgbClr val="7A5304"/>
    <a:srgbClr val="D79207"/>
    <a:srgbClr val="9F6C05"/>
    <a:srgbClr val="CC9900"/>
    <a:srgbClr val="AE991E"/>
    <a:srgbClr val="B48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989" autoAdjust="0"/>
    <p:restoredTop sz="92857" autoAdjust="0"/>
  </p:normalViewPr>
  <p:slideViewPr>
    <p:cSldViewPr>
      <p:cViewPr varScale="1">
        <p:scale>
          <a:sx n="71" d="100"/>
          <a:sy n="71" d="100"/>
        </p:scale>
        <p:origin x="84"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2064"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88CE487D-1540-44EB-AFB4-F8A857F9AECF}" type="datetimeFigureOut">
              <a:rPr lang="en-US"/>
              <a:pPr>
                <a:defRPr/>
              </a:pPr>
              <a:t>3/18/2016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9FA5060-81DB-4295-A6DC-B183ECFA0A89}" type="slidenum">
              <a:rPr lang="en-US" altLang="en-US"/>
              <a:pPr>
                <a:defRPr/>
              </a:pPr>
              <a:t>‹#›</a:t>
            </a:fld>
            <a:endParaRPr lang="en-US" altLang="en-US"/>
          </a:p>
        </p:txBody>
      </p:sp>
    </p:spTree>
    <p:extLst>
      <p:ext uri="{BB962C8B-B14F-4D97-AF65-F5344CB8AC3E}">
        <p14:creationId xmlns:p14="http://schemas.microsoft.com/office/powerpoint/2010/main" val="3672141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97A94BD2-704E-4464-B1F9-3DFB27FD1AFA}" type="datetimeFigureOut">
              <a:rPr lang="en-US"/>
              <a:pPr>
                <a:defRPr/>
              </a:pPr>
              <a:t>3/18/2016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C216E4DD-8AE7-44F6-81CF-3D3200563E20}" type="slidenum">
              <a:rPr lang="en-US" altLang="en-US"/>
              <a:pPr>
                <a:defRPr/>
              </a:pPr>
              <a:t>‹#›</a:t>
            </a:fld>
            <a:endParaRPr lang="en-US" altLang="en-US"/>
          </a:p>
        </p:txBody>
      </p:sp>
    </p:spTree>
    <p:extLst>
      <p:ext uri="{BB962C8B-B14F-4D97-AF65-F5344CB8AC3E}">
        <p14:creationId xmlns:p14="http://schemas.microsoft.com/office/powerpoint/2010/main" val="3417934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cs typeface="Arial" panose="020B060402020202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32EF4E-31A6-44A8-BAAD-D77C506E944F}" type="slidenum">
              <a:rPr lang="en-US" altLang="en-US" smtClean="0">
                <a:latin typeface="Arial" panose="020B0604020202020204" pitchFamily="34" charset="0"/>
              </a:rPr>
              <a:pPr>
                <a:spcBef>
                  <a:spcPct val="0"/>
                </a:spcBef>
              </a:pPr>
              <a:t>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9759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pitchFamily="34" charset="0"/>
              <a:buNone/>
              <a:defRPr/>
            </a:pPr>
            <a:r>
              <a:rPr lang="en-US" b="1" dirty="0" smtClean="0">
                <a:latin typeface="Arial" pitchFamily="34" charset="0"/>
                <a:cs typeface="Arial" pitchFamily="34" charset="0"/>
              </a:rPr>
              <a:t>COVER SLIDE GUIDELINES:</a:t>
            </a:r>
          </a:p>
          <a:p>
            <a:pPr>
              <a:buFont typeface="Arial" pitchFamily="34" charset="0"/>
              <a:buChar char="•"/>
              <a:defRPr/>
            </a:pPr>
            <a:r>
              <a:rPr lang="en-US" dirty="0" smtClean="0">
                <a:latin typeface="Arial" pitchFamily="34" charset="0"/>
                <a:cs typeface="Arial" pitchFamily="34" charset="0"/>
              </a:rPr>
              <a:t> Type the title of your briefing where indicated.  Titles on the cover slide will be in Arial font, Bolded, size 40 point, centered if possible, see note below.</a:t>
            </a:r>
          </a:p>
          <a:p>
            <a:pPr>
              <a:buFont typeface="Arial" pitchFamily="34" charset="0"/>
              <a:buChar char="•"/>
              <a:defRPr/>
            </a:pPr>
            <a:r>
              <a:rPr lang="en-US" dirty="0" smtClean="0">
                <a:latin typeface="Arial" pitchFamily="34" charset="0"/>
                <a:cs typeface="Arial" pitchFamily="34" charset="0"/>
              </a:rPr>
              <a:t> Type name of briefer in middle &amp; center (if known or if appropriate for the audience)</a:t>
            </a:r>
          </a:p>
          <a:p>
            <a:pPr>
              <a:buFont typeface="Arial" pitchFamily="34" charset="0"/>
              <a:buChar char="•"/>
              <a:defRPr/>
            </a:pPr>
            <a:r>
              <a:rPr lang="en-US" dirty="0" smtClean="0">
                <a:latin typeface="Arial" pitchFamily="34" charset="0"/>
                <a:cs typeface="Arial" pitchFamily="34" charset="0"/>
              </a:rPr>
              <a:t> Type the date of the briefing under briefer name.</a:t>
            </a:r>
          </a:p>
          <a:p>
            <a:pPr>
              <a:buFont typeface="Arial" pitchFamily="34" charset="0"/>
              <a:buChar char="•"/>
              <a:defRPr/>
            </a:pPr>
            <a:r>
              <a:rPr lang="en-US" dirty="0" smtClean="0">
                <a:latin typeface="Arial" pitchFamily="34" charset="0"/>
                <a:cs typeface="Arial" pitchFamily="34" charset="0"/>
              </a:rPr>
              <a:t> NOTE:  If the text looks off center or doesn’t fit properly because the title or the name of the briefer is too long, then left justify</a:t>
            </a:r>
          </a:p>
          <a:p>
            <a:pPr>
              <a:buFont typeface="Arial" pitchFamily="34" charset="0"/>
              <a:buNone/>
              <a:defRPr/>
            </a:pPr>
            <a:endParaRPr lang="en-US" dirty="0" smtClean="0">
              <a:latin typeface="Arial" pitchFamily="34" charset="0"/>
              <a:cs typeface="Arial" pitchFamily="34" charset="0"/>
            </a:endParaRPr>
          </a:p>
          <a:p>
            <a:pPr>
              <a:buFont typeface="Arial" pitchFamily="34" charset="0"/>
              <a:buNone/>
              <a:defRPr/>
            </a:pPr>
            <a:r>
              <a:rPr lang="en-US" b="1" dirty="0" smtClean="0">
                <a:latin typeface="Arial" pitchFamily="34" charset="0"/>
                <a:cs typeface="Arial" pitchFamily="34" charset="0"/>
              </a:rPr>
              <a:t>GUIDELINES FOR BRIEFING SLIDES:</a:t>
            </a:r>
          </a:p>
          <a:p>
            <a:pPr>
              <a:buFont typeface="Arial" pitchFamily="34" charset="0"/>
              <a:buChar char="•"/>
              <a:defRPr/>
            </a:pPr>
            <a:r>
              <a:rPr lang="en-US" dirty="0" smtClean="0">
                <a:latin typeface="Arial" pitchFamily="34" charset="0"/>
                <a:cs typeface="Arial" pitchFamily="34" charset="0"/>
              </a:rPr>
              <a:t> Slide titles will be in Arial font, Bolded, size 36 </a:t>
            </a:r>
          </a:p>
          <a:p>
            <a:pPr>
              <a:buFont typeface="Arial" pitchFamily="34" charset="0"/>
              <a:buChar char="•"/>
              <a:defRPr/>
            </a:pPr>
            <a:r>
              <a:rPr lang="en-US" dirty="0" smtClean="0">
                <a:latin typeface="Arial" pitchFamily="34" charset="0"/>
                <a:cs typeface="Arial" pitchFamily="34" charset="0"/>
              </a:rPr>
              <a:t> Sub-headings, if used will be in Arial font, Bolded, size 24 point</a:t>
            </a:r>
          </a:p>
          <a:p>
            <a:pPr>
              <a:buFont typeface="Arial" pitchFamily="34" charset="0"/>
              <a:buChar char="•"/>
              <a:defRPr/>
            </a:pPr>
            <a:r>
              <a:rPr lang="en-US" dirty="0" smtClean="0">
                <a:latin typeface="Arial" pitchFamily="34" charset="0"/>
                <a:cs typeface="Arial" pitchFamily="34" charset="0"/>
              </a:rPr>
              <a:t> Use the bullet format preset on the slide template.</a:t>
            </a:r>
          </a:p>
          <a:p>
            <a:pPr>
              <a:buFont typeface="Arial" pitchFamily="34" charset="0"/>
              <a:buChar char="•"/>
              <a:defRPr/>
            </a:pPr>
            <a:r>
              <a:rPr lang="en-US" dirty="0" smtClean="0">
                <a:latin typeface="Arial" pitchFamily="34" charset="0"/>
                <a:cs typeface="Arial" pitchFamily="34" charset="0"/>
              </a:rPr>
              <a:t> Text on the slide will be in Arial font, preferred size is 20.  Size the font appropriately keeping in mind the audience and the setting for the brief.  Text should be black.   </a:t>
            </a:r>
          </a:p>
          <a:p>
            <a:pPr>
              <a:buFont typeface="Arial" pitchFamily="34" charset="0"/>
              <a:buChar char="•"/>
              <a:defRPr/>
            </a:pPr>
            <a:endParaRPr lang="en-US" dirty="0" smtClean="0">
              <a:latin typeface="Arial" pitchFamily="34" charset="0"/>
              <a:cs typeface="Arial" pitchFamily="34" charset="0"/>
            </a:endParaRPr>
          </a:p>
          <a:p>
            <a:r>
              <a:rPr lang="en-US" b="1" dirty="0" err="1" smtClean="0">
                <a:latin typeface="Arial" pitchFamily="34" charset="0"/>
                <a:cs typeface="Arial" pitchFamily="34" charset="0"/>
              </a:rPr>
              <a:t>CG's</a:t>
            </a:r>
            <a:r>
              <a:rPr lang="en-US" b="1" dirty="0" smtClean="0">
                <a:latin typeface="Arial" pitchFamily="34" charset="0"/>
                <a:cs typeface="Arial" pitchFamily="34" charset="0"/>
              </a:rPr>
              <a:t> NEW GUIDELINES FOR CREATING BRIEFINGS:</a:t>
            </a:r>
          </a:p>
          <a:p>
            <a:pPr>
              <a:buFont typeface="Arial" pitchFamily="34" charset="0"/>
              <a:buChar char="•"/>
            </a:pPr>
            <a:r>
              <a:rPr lang="en-US" dirty="0" smtClean="0">
                <a:latin typeface="Arial" pitchFamily="34" charset="0"/>
                <a:cs typeface="Arial" pitchFamily="34" charset="0"/>
              </a:rPr>
              <a:t> Keep them black and white, concise, and free of clutter.  CG is a BLUF (Bottom Line Up Front) leader.  </a:t>
            </a:r>
          </a:p>
          <a:p>
            <a:pPr>
              <a:buFont typeface="Arial" pitchFamily="34" charset="0"/>
              <a:buChar char="•"/>
            </a:pPr>
            <a:r>
              <a:rPr lang="en-US" dirty="0" smtClean="0">
                <a:latin typeface="Arial" pitchFamily="34" charset="0"/>
                <a:cs typeface="Arial" pitchFamily="34" charset="0"/>
              </a:rPr>
              <a:t> Keep future presentations/briefs to no more than five slides.  </a:t>
            </a:r>
          </a:p>
          <a:p>
            <a:pPr>
              <a:buFont typeface="Arial" pitchFamily="34" charset="0"/>
              <a:buChar char="•"/>
            </a:pPr>
            <a:r>
              <a:rPr lang="en-US" dirty="0" smtClean="0">
                <a:latin typeface="Arial" pitchFamily="34" charset="0"/>
                <a:cs typeface="Arial" pitchFamily="34" charset="0"/>
              </a:rPr>
              <a:t> Highlight a few areas and emphasize your key points/intended takeaways. </a:t>
            </a:r>
          </a:p>
          <a:p>
            <a:pPr>
              <a:buFont typeface="Arial" pitchFamily="34" charset="0"/>
              <a:buChar char="•"/>
            </a:pPr>
            <a:r>
              <a:rPr lang="en-US" dirty="0" smtClean="0">
                <a:latin typeface="Arial" pitchFamily="34" charset="0"/>
                <a:cs typeface="Arial" pitchFamily="34" charset="0"/>
              </a:rPr>
              <a:t> Unless a picture serves an explicit purpose, don’t use them.</a:t>
            </a:r>
          </a:p>
          <a:p>
            <a:pPr>
              <a:buFont typeface="Arial" pitchFamily="34" charset="0"/>
              <a:buChar char="•"/>
            </a:pPr>
            <a:r>
              <a:rPr lang="en-US" dirty="0" smtClean="0">
                <a:latin typeface="Arial" pitchFamily="34" charset="0"/>
                <a:cs typeface="Arial" pitchFamily="34" charset="0"/>
              </a:rPr>
              <a:t> When briefing, do not read the chart.  </a:t>
            </a:r>
          </a:p>
          <a:p>
            <a:endParaRPr lang="en-US" dirty="0"/>
          </a:p>
        </p:txBody>
      </p:sp>
    </p:spTree>
    <p:extLst>
      <p:ext uri="{BB962C8B-B14F-4D97-AF65-F5344CB8AC3E}">
        <p14:creationId xmlns:p14="http://schemas.microsoft.com/office/powerpoint/2010/main" val="349895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pitchFamily="34" charset="0"/>
              <a:buNone/>
              <a:defRPr/>
            </a:pPr>
            <a:r>
              <a:rPr lang="en-US" b="1" dirty="0" smtClean="0">
                <a:latin typeface="Arial" pitchFamily="34" charset="0"/>
                <a:cs typeface="Arial" pitchFamily="34" charset="0"/>
              </a:rPr>
              <a:t>COVER SLIDE GUIDELINES:</a:t>
            </a:r>
          </a:p>
          <a:p>
            <a:pPr>
              <a:buFont typeface="Arial" pitchFamily="34" charset="0"/>
              <a:buChar char="•"/>
              <a:defRPr/>
            </a:pPr>
            <a:r>
              <a:rPr lang="en-US" dirty="0" smtClean="0">
                <a:latin typeface="Arial" pitchFamily="34" charset="0"/>
                <a:cs typeface="Arial" pitchFamily="34" charset="0"/>
              </a:rPr>
              <a:t> Type the title of your briefing where indicated.  Titles on the cover slide will be in Arial font, Bolded, size 40 point, centered if possible, see note below.</a:t>
            </a:r>
          </a:p>
          <a:p>
            <a:pPr>
              <a:buFont typeface="Arial" pitchFamily="34" charset="0"/>
              <a:buChar char="•"/>
              <a:defRPr/>
            </a:pPr>
            <a:r>
              <a:rPr lang="en-US" dirty="0" smtClean="0">
                <a:latin typeface="Arial" pitchFamily="34" charset="0"/>
                <a:cs typeface="Arial" pitchFamily="34" charset="0"/>
              </a:rPr>
              <a:t> Type name of briefer in middle &amp; center (if known or if appropriate for the audience)</a:t>
            </a:r>
          </a:p>
          <a:p>
            <a:pPr>
              <a:buFont typeface="Arial" pitchFamily="34" charset="0"/>
              <a:buChar char="•"/>
              <a:defRPr/>
            </a:pPr>
            <a:r>
              <a:rPr lang="en-US" dirty="0" smtClean="0">
                <a:latin typeface="Arial" pitchFamily="34" charset="0"/>
                <a:cs typeface="Arial" pitchFamily="34" charset="0"/>
              </a:rPr>
              <a:t> Type the date of the briefing under briefer name.</a:t>
            </a:r>
          </a:p>
          <a:p>
            <a:pPr>
              <a:buFont typeface="Arial" pitchFamily="34" charset="0"/>
              <a:buChar char="•"/>
              <a:defRPr/>
            </a:pPr>
            <a:r>
              <a:rPr lang="en-US" dirty="0" smtClean="0">
                <a:latin typeface="Arial" pitchFamily="34" charset="0"/>
                <a:cs typeface="Arial" pitchFamily="34" charset="0"/>
              </a:rPr>
              <a:t> NOTE:  If the text looks off center or doesn’t fit properly because the title or the name of the briefer is too long, then left justify</a:t>
            </a:r>
          </a:p>
          <a:p>
            <a:pPr>
              <a:buFont typeface="Arial" pitchFamily="34" charset="0"/>
              <a:buNone/>
              <a:defRPr/>
            </a:pPr>
            <a:endParaRPr lang="en-US" dirty="0" smtClean="0">
              <a:latin typeface="Arial" pitchFamily="34" charset="0"/>
              <a:cs typeface="Arial" pitchFamily="34" charset="0"/>
            </a:endParaRPr>
          </a:p>
          <a:p>
            <a:pPr>
              <a:buFont typeface="Arial" pitchFamily="34" charset="0"/>
              <a:buNone/>
              <a:defRPr/>
            </a:pPr>
            <a:r>
              <a:rPr lang="en-US" b="1" dirty="0" smtClean="0">
                <a:latin typeface="Arial" pitchFamily="34" charset="0"/>
                <a:cs typeface="Arial" pitchFamily="34" charset="0"/>
              </a:rPr>
              <a:t>GUIDELINES FOR BRIEFING SLIDES:</a:t>
            </a:r>
          </a:p>
          <a:p>
            <a:pPr>
              <a:buFont typeface="Arial" pitchFamily="34" charset="0"/>
              <a:buChar char="•"/>
              <a:defRPr/>
            </a:pPr>
            <a:r>
              <a:rPr lang="en-US" dirty="0" smtClean="0">
                <a:latin typeface="Arial" pitchFamily="34" charset="0"/>
                <a:cs typeface="Arial" pitchFamily="34" charset="0"/>
              </a:rPr>
              <a:t> Slide titles will be in Arial font, Bolded, size 36 </a:t>
            </a:r>
          </a:p>
          <a:p>
            <a:pPr>
              <a:buFont typeface="Arial" pitchFamily="34" charset="0"/>
              <a:buChar char="•"/>
              <a:defRPr/>
            </a:pPr>
            <a:r>
              <a:rPr lang="en-US" dirty="0" smtClean="0">
                <a:latin typeface="Arial" pitchFamily="34" charset="0"/>
                <a:cs typeface="Arial" pitchFamily="34" charset="0"/>
              </a:rPr>
              <a:t> Sub-headings, if used will be in Arial font, Bolded, size 24 point</a:t>
            </a:r>
          </a:p>
          <a:p>
            <a:pPr>
              <a:buFont typeface="Arial" pitchFamily="34" charset="0"/>
              <a:buChar char="•"/>
              <a:defRPr/>
            </a:pPr>
            <a:r>
              <a:rPr lang="en-US" dirty="0" smtClean="0">
                <a:latin typeface="Arial" pitchFamily="34" charset="0"/>
                <a:cs typeface="Arial" pitchFamily="34" charset="0"/>
              </a:rPr>
              <a:t> Use the bullet format preset on the slide template.</a:t>
            </a:r>
          </a:p>
          <a:p>
            <a:pPr>
              <a:buFont typeface="Arial" pitchFamily="34" charset="0"/>
              <a:buChar char="•"/>
              <a:defRPr/>
            </a:pPr>
            <a:r>
              <a:rPr lang="en-US" dirty="0" smtClean="0">
                <a:latin typeface="Arial" pitchFamily="34" charset="0"/>
                <a:cs typeface="Arial" pitchFamily="34" charset="0"/>
              </a:rPr>
              <a:t> Text on the slide will be in Arial font, preferred size is 20.  Size the font appropriately keeping in mind the audience and the setting for the brief.  Text should be black.   </a:t>
            </a:r>
          </a:p>
          <a:p>
            <a:pPr>
              <a:buFont typeface="Arial" pitchFamily="34" charset="0"/>
              <a:buChar char="•"/>
              <a:defRPr/>
            </a:pPr>
            <a:endParaRPr lang="en-US" dirty="0" smtClean="0">
              <a:latin typeface="Arial" pitchFamily="34" charset="0"/>
              <a:cs typeface="Arial" pitchFamily="34" charset="0"/>
            </a:endParaRPr>
          </a:p>
          <a:p>
            <a:r>
              <a:rPr lang="en-US" b="1" dirty="0" err="1" smtClean="0">
                <a:latin typeface="Arial" pitchFamily="34" charset="0"/>
                <a:cs typeface="Arial" pitchFamily="34" charset="0"/>
              </a:rPr>
              <a:t>CG's</a:t>
            </a:r>
            <a:r>
              <a:rPr lang="en-US" b="1" dirty="0" smtClean="0">
                <a:latin typeface="Arial" pitchFamily="34" charset="0"/>
                <a:cs typeface="Arial" pitchFamily="34" charset="0"/>
              </a:rPr>
              <a:t> NEW GUIDELINES FOR CREATING BRIEFINGS:</a:t>
            </a:r>
          </a:p>
          <a:p>
            <a:pPr>
              <a:buFont typeface="Arial" pitchFamily="34" charset="0"/>
              <a:buChar char="•"/>
            </a:pPr>
            <a:r>
              <a:rPr lang="en-US" dirty="0" smtClean="0">
                <a:latin typeface="Arial" pitchFamily="34" charset="0"/>
                <a:cs typeface="Arial" pitchFamily="34" charset="0"/>
              </a:rPr>
              <a:t> Keep them black and white, concise, and free of clutter.  CG is a BLUF (Bottom Line Up Front) leader.  </a:t>
            </a:r>
          </a:p>
          <a:p>
            <a:pPr>
              <a:buFont typeface="Arial" pitchFamily="34" charset="0"/>
              <a:buChar char="•"/>
            </a:pPr>
            <a:r>
              <a:rPr lang="en-US" dirty="0" smtClean="0">
                <a:latin typeface="Arial" pitchFamily="34" charset="0"/>
                <a:cs typeface="Arial" pitchFamily="34" charset="0"/>
              </a:rPr>
              <a:t> Keep future presentations/briefs to no more than five slides.  </a:t>
            </a:r>
          </a:p>
          <a:p>
            <a:pPr>
              <a:buFont typeface="Arial" pitchFamily="34" charset="0"/>
              <a:buChar char="•"/>
            </a:pPr>
            <a:r>
              <a:rPr lang="en-US" dirty="0" smtClean="0">
                <a:latin typeface="Arial" pitchFamily="34" charset="0"/>
                <a:cs typeface="Arial" pitchFamily="34" charset="0"/>
              </a:rPr>
              <a:t> Highlight a few areas and emphasize your key points/intended takeaways. </a:t>
            </a:r>
          </a:p>
          <a:p>
            <a:pPr>
              <a:buFont typeface="Arial" pitchFamily="34" charset="0"/>
              <a:buChar char="•"/>
            </a:pPr>
            <a:r>
              <a:rPr lang="en-US" dirty="0" smtClean="0">
                <a:latin typeface="Arial" pitchFamily="34" charset="0"/>
                <a:cs typeface="Arial" pitchFamily="34" charset="0"/>
              </a:rPr>
              <a:t> Unless a picture serves an explicit purpose, don’t use them.</a:t>
            </a:r>
          </a:p>
          <a:p>
            <a:pPr>
              <a:buFont typeface="Arial" pitchFamily="34" charset="0"/>
              <a:buChar char="•"/>
            </a:pPr>
            <a:r>
              <a:rPr lang="en-US" dirty="0" smtClean="0">
                <a:latin typeface="Arial" pitchFamily="34" charset="0"/>
                <a:cs typeface="Arial" pitchFamily="34" charset="0"/>
              </a:rPr>
              <a:t> When briefing, do not read the chart.  </a:t>
            </a:r>
          </a:p>
          <a:p>
            <a:endParaRPr lang="en-US" dirty="0"/>
          </a:p>
        </p:txBody>
      </p:sp>
    </p:spTree>
    <p:extLst>
      <p:ext uri="{BB962C8B-B14F-4D97-AF65-F5344CB8AC3E}">
        <p14:creationId xmlns:p14="http://schemas.microsoft.com/office/powerpoint/2010/main" val="1903089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2400" b="0" i="0" u="none" strike="noStrike" kern="1200" baseline="0" dirty="0" smtClean="0">
                <a:solidFill>
                  <a:schemeClr val="tx1"/>
                </a:solidFill>
                <a:latin typeface="+mn-lt"/>
                <a:ea typeface="+mn-ea"/>
                <a:cs typeface="+mn-cs"/>
              </a:rPr>
              <a:t>Examples of such failures or violations include, but are not limited to, the</a:t>
            </a:r>
          </a:p>
          <a:p>
            <a:r>
              <a:rPr lang="en-US" sz="2400" b="0" i="0" u="none" strike="noStrike" kern="1200" baseline="0" dirty="0" smtClean="0">
                <a:solidFill>
                  <a:schemeClr val="tx1"/>
                </a:solidFill>
                <a:latin typeface="+mn-lt"/>
                <a:ea typeface="+mn-ea"/>
                <a:cs typeface="+mn-cs"/>
              </a:rPr>
              <a:t>following:</a:t>
            </a:r>
          </a:p>
          <a:p>
            <a:r>
              <a:rPr lang="en-US" sz="2400" b="0" i="0" u="none" strike="noStrike" kern="1200" baseline="0" dirty="0" smtClean="0">
                <a:solidFill>
                  <a:schemeClr val="tx1"/>
                </a:solidFill>
                <a:latin typeface="+mn-lt"/>
                <a:ea typeface="+mn-ea"/>
                <a:cs typeface="+mn-cs"/>
              </a:rPr>
              <a:t>(1) Failure to meet ordered packing/pickup dates for personal property shipments.</a:t>
            </a:r>
          </a:p>
          <a:p>
            <a:r>
              <a:rPr lang="en-US" sz="2400" b="0" i="0" u="none" strike="noStrike" kern="1200" baseline="0" dirty="0" smtClean="0">
                <a:solidFill>
                  <a:schemeClr val="tx1"/>
                </a:solidFill>
                <a:latin typeface="+mn-lt"/>
                <a:ea typeface="+mn-ea"/>
                <a:cs typeface="+mn-cs"/>
              </a:rPr>
              <a:t>(2) Selective refusal to accept personal property shipments.</a:t>
            </a:r>
          </a:p>
          <a:p>
            <a:r>
              <a:rPr lang="en-US" sz="2400" b="0" i="0" u="none" strike="noStrike" kern="1200" baseline="0" dirty="0" smtClean="0">
                <a:solidFill>
                  <a:schemeClr val="tx1"/>
                </a:solidFill>
                <a:latin typeface="+mn-lt"/>
                <a:ea typeface="+mn-ea"/>
                <a:cs typeface="+mn-cs"/>
              </a:rPr>
              <a:t>(3) Failure to meet time-in-transit standards agreed upon delivery date and/or required</a:t>
            </a:r>
          </a:p>
          <a:p>
            <a:r>
              <a:rPr lang="en-US" sz="2400" b="0" i="0" u="none" strike="noStrike" kern="1200" baseline="0" dirty="0" smtClean="0">
                <a:solidFill>
                  <a:schemeClr val="tx1"/>
                </a:solidFill>
                <a:latin typeface="+mn-lt"/>
                <a:ea typeface="+mn-ea"/>
                <a:cs typeface="+mn-cs"/>
              </a:rPr>
              <a:t>delivery dates.</a:t>
            </a:r>
          </a:p>
          <a:p>
            <a:r>
              <a:rPr lang="en-US" sz="2400" b="0" i="0" u="none" strike="noStrike" kern="1200" baseline="0" dirty="0" smtClean="0">
                <a:solidFill>
                  <a:schemeClr val="tx1"/>
                </a:solidFill>
                <a:latin typeface="+mn-lt"/>
                <a:ea typeface="+mn-ea"/>
                <a:cs typeface="+mn-cs"/>
              </a:rPr>
              <a:t>(4) Mishandling of personal property shipments (e.g., damaged or missing transportation</a:t>
            </a:r>
          </a:p>
          <a:p>
            <a:r>
              <a:rPr lang="en-US" sz="2400" b="0" i="0" u="none" strike="noStrike" kern="1200" baseline="0" dirty="0" smtClean="0">
                <a:solidFill>
                  <a:schemeClr val="tx1"/>
                </a:solidFill>
                <a:latin typeface="+mn-lt"/>
                <a:ea typeface="+mn-ea"/>
                <a:cs typeface="+mn-cs"/>
              </a:rPr>
              <a:t>seals, improper loading, packing, blocking, or bracing; and improper conduct at an installation or</a:t>
            </a:r>
          </a:p>
          <a:p>
            <a:r>
              <a:rPr lang="en-US" sz="2400" b="0" i="0" u="none" strike="noStrike" kern="1200" baseline="0" dirty="0" smtClean="0">
                <a:solidFill>
                  <a:schemeClr val="tx1"/>
                </a:solidFill>
                <a:latin typeface="+mn-lt"/>
                <a:ea typeface="+mn-ea"/>
                <a:cs typeface="+mn-cs"/>
              </a:rPr>
              <a:t>member’s residence).</a:t>
            </a:r>
          </a:p>
          <a:p>
            <a:r>
              <a:rPr lang="en-US" sz="2400" b="0" i="0" u="none" strike="noStrike" kern="1200" baseline="0" dirty="0" smtClean="0">
                <a:solidFill>
                  <a:schemeClr val="tx1"/>
                </a:solidFill>
                <a:latin typeface="+mn-lt"/>
                <a:ea typeface="+mn-ea"/>
                <a:cs typeface="+mn-cs"/>
              </a:rPr>
              <a:t>(5) Failure to adequately protect DOD shipment(s) from loss and/or damage.</a:t>
            </a:r>
          </a:p>
          <a:p>
            <a:r>
              <a:rPr lang="en-US" sz="2400" b="0" i="0" u="none" strike="noStrike" kern="1200" baseline="0" dirty="0" smtClean="0">
                <a:solidFill>
                  <a:schemeClr val="tx1"/>
                </a:solidFill>
                <a:latin typeface="+mn-lt"/>
                <a:ea typeface="+mn-ea"/>
                <a:cs typeface="+mn-cs"/>
              </a:rPr>
              <a:t>(6) Failure to furnish proper or adequate equipment, facilities or improper substitution of</a:t>
            </a:r>
          </a:p>
          <a:p>
            <a:r>
              <a:rPr lang="en-US" sz="2400" b="0" i="0" u="none" strike="noStrike" kern="1200" baseline="0" dirty="0" smtClean="0">
                <a:solidFill>
                  <a:schemeClr val="tx1"/>
                </a:solidFill>
                <a:latin typeface="+mn-lt"/>
                <a:ea typeface="+mn-ea"/>
                <a:cs typeface="+mn-cs"/>
              </a:rPr>
              <a:t>mode.</a:t>
            </a:r>
          </a:p>
          <a:p>
            <a:r>
              <a:rPr lang="en-US" sz="2400" b="0" i="0" u="none" strike="noStrike" kern="1200" baseline="0" dirty="0" smtClean="0">
                <a:solidFill>
                  <a:schemeClr val="tx1"/>
                </a:solidFill>
                <a:latin typeface="+mn-lt"/>
                <a:ea typeface="+mn-ea"/>
                <a:cs typeface="+mn-cs"/>
              </a:rPr>
              <a:t>(7) Employees who in the performance of DOD-related duties:</a:t>
            </a:r>
          </a:p>
          <a:p>
            <a:r>
              <a:rPr lang="en-US" sz="2400" b="0" i="0" u="none" strike="noStrike" kern="1200" baseline="0" dirty="0" smtClean="0">
                <a:solidFill>
                  <a:schemeClr val="tx1"/>
                </a:solidFill>
                <a:latin typeface="+mn-lt"/>
                <a:ea typeface="+mn-ea"/>
                <a:cs typeface="+mn-cs"/>
              </a:rPr>
              <a:t>(a) Use intemperate, vulgar, or abusive language;</a:t>
            </a:r>
          </a:p>
          <a:p>
            <a:r>
              <a:rPr lang="en-US" sz="2400" b="0" i="0" u="none" strike="noStrike" kern="1200" baseline="0" dirty="0" smtClean="0">
                <a:solidFill>
                  <a:schemeClr val="tx1"/>
                </a:solidFill>
                <a:latin typeface="+mn-lt"/>
                <a:ea typeface="+mn-ea"/>
                <a:cs typeface="+mn-cs"/>
              </a:rPr>
              <a:t>(b) Exhibit evidence of illegal drug use or possession or alcohol use; or,</a:t>
            </a:r>
          </a:p>
          <a:p>
            <a:r>
              <a:rPr lang="en-US" sz="2400" b="0" i="0" u="none" strike="noStrike" kern="1200" baseline="0" dirty="0" smtClean="0">
                <a:solidFill>
                  <a:schemeClr val="tx1"/>
                </a:solidFill>
                <a:latin typeface="+mn-lt"/>
                <a:ea typeface="+mn-ea"/>
                <a:cs typeface="+mn-cs"/>
              </a:rPr>
              <a:t>(c) Engage in other offensive conduct.</a:t>
            </a:r>
          </a:p>
          <a:p>
            <a:r>
              <a:rPr lang="en-US" sz="2400" b="0" i="0" u="none" strike="noStrike" kern="1200" baseline="0" dirty="0" smtClean="0">
                <a:solidFill>
                  <a:schemeClr val="tx1"/>
                </a:solidFill>
                <a:latin typeface="+mn-lt"/>
                <a:ea typeface="+mn-ea"/>
                <a:cs typeface="+mn-cs"/>
              </a:rPr>
              <a:t>(8) Failure to settle loss and damage claims promptly within established timelines.</a:t>
            </a:r>
          </a:p>
          <a:p>
            <a:r>
              <a:rPr lang="en-US" sz="2400" b="0" i="0" u="none" strike="noStrike" kern="1200" baseline="0" dirty="0" smtClean="0">
                <a:solidFill>
                  <a:schemeClr val="tx1"/>
                </a:solidFill>
                <a:latin typeface="+mn-lt"/>
                <a:ea typeface="+mn-ea"/>
                <a:cs typeface="+mn-cs"/>
              </a:rPr>
              <a:t>(9) Failure to comply with applicable federal, state and local laws and regulations</a:t>
            </a:r>
          </a:p>
          <a:p>
            <a:r>
              <a:rPr lang="en-US" sz="2400" b="0" i="0" u="none" strike="noStrike" kern="1200" baseline="0" dirty="0" smtClean="0">
                <a:solidFill>
                  <a:schemeClr val="tx1"/>
                </a:solidFill>
                <a:latin typeface="+mn-lt"/>
                <a:ea typeface="+mn-ea"/>
                <a:cs typeface="+mn-cs"/>
              </a:rPr>
              <a:t>governing the movement of personal property.</a:t>
            </a:r>
          </a:p>
          <a:p>
            <a:r>
              <a:rPr lang="en-US" sz="2400" b="0" i="0" u="none" strike="noStrike" kern="1200" baseline="0" dirty="0" smtClean="0">
                <a:solidFill>
                  <a:schemeClr val="tx1"/>
                </a:solidFill>
                <a:latin typeface="+mn-lt"/>
                <a:ea typeface="+mn-ea"/>
                <a:cs typeface="+mn-cs"/>
              </a:rPr>
              <a:t>(10) Accidents involving DOD-sponsored shipments, serious injury or fatalities, which</a:t>
            </a:r>
          </a:p>
          <a:p>
            <a:r>
              <a:rPr lang="en-US" sz="2400" b="0" i="0" u="none" strike="noStrike" kern="1200" baseline="0" dirty="0" smtClean="0">
                <a:solidFill>
                  <a:schemeClr val="tx1"/>
                </a:solidFill>
                <a:latin typeface="+mn-lt"/>
                <a:ea typeface="+mn-ea"/>
                <a:cs typeface="+mn-cs"/>
              </a:rPr>
              <a:t>indicate a lack of TSP responsibility to perform in a safe manner.</a:t>
            </a:r>
          </a:p>
          <a:p>
            <a:r>
              <a:rPr lang="en-US" sz="2400" b="0" i="0" u="none" strike="noStrike" kern="1200" baseline="0" dirty="0" smtClean="0">
                <a:solidFill>
                  <a:schemeClr val="tx1"/>
                </a:solidFill>
                <a:latin typeface="+mn-lt"/>
                <a:ea typeface="+mn-ea"/>
                <a:cs typeface="+mn-cs"/>
              </a:rPr>
              <a:t>(11) Use of equipment, facilities, or personnel that fail to meet applicable safety and/or</a:t>
            </a:r>
          </a:p>
          <a:p>
            <a:r>
              <a:rPr lang="en-US" sz="2400" b="0" i="0" u="none" strike="noStrike" kern="1200" baseline="0" dirty="0" smtClean="0">
                <a:solidFill>
                  <a:schemeClr val="tx1"/>
                </a:solidFill>
                <a:latin typeface="+mn-lt"/>
                <a:ea typeface="+mn-ea"/>
                <a:cs typeface="+mn-cs"/>
              </a:rPr>
              <a:t>security standards.</a:t>
            </a:r>
          </a:p>
          <a:p>
            <a:r>
              <a:rPr lang="en-US" sz="2400" b="0" i="0" u="none" strike="noStrike" kern="1200" baseline="0" dirty="0" smtClean="0">
                <a:solidFill>
                  <a:schemeClr val="tx1"/>
                </a:solidFill>
                <a:latin typeface="+mn-lt"/>
                <a:ea typeface="+mn-ea"/>
                <a:cs typeface="+mn-cs"/>
              </a:rPr>
              <a:t>(12) Failure to maintain qualification requirements for doing business with the DOD (e.g.,</a:t>
            </a:r>
          </a:p>
          <a:p>
            <a:r>
              <a:rPr lang="en-US" sz="2400" b="0" i="0" u="none" strike="noStrike" kern="1200" baseline="0" dirty="0" smtClean="0">
                <a:solidFill>
                  <a:schemeClr val="tx1"/>
                </a:solidFill>
                <a:latin typeface="+mn-lt"/>
                <a:ea typeface="+mn-ea"/>
                <a:cs typeface="+mn-cs"/>
              </a:rPr>
              <a:t>failure to maintain required liability insurance coverage).</a:t>
            </a:r>
          </a:p>
          <a:p>
            <a:r>
              <a:rPr lang="en-US" sz="2400" b="0" i="0" u="none" strike="noStrike" kern="1200" baseline="0" dirty="0" smtClean="0">
                <a:solidFill>
                  <a:schemeClr val="tx1"/>
                </a:solidFill>
                <a:latin typeface="+mn-lt"/>
                <a:ea typeface="+mn-ea"/>
                <a:cs typeface="+mn-cs"/>
              </a:rPr>
              <a:t>(13) Failure to respond to a SDDC request for financial data, operational data or other</a:t>
            </a:r>
          </a:p>
          <a:p>
            <a:r>
              <a:rPr lang="en-US" sz="2400" b="0" i="0" u="none" strike="noStrike" kern="1200" baseline="0" dirty="0" smtClean="0">
                <a:solidFill>
                  <a:schemeClr val="tx1"/>
                </a:solidFill>
                <a:latin typeface="+mn-lt"/>
                <a:ea typeface="+mn-ea"/>
                <a:cs typeface="+mn-cs"/>
              </a:rPr>
              <a:t>information subject to request under the Tender of Service or similar agreement.</a:t>
            </a:r>
          </a:p>
          <a:p>
            <a:r>
              <a:rPr lang="en-US" sz="2400" b="0" i="0" u="none" strike="noStrike" kern="1200" baseline="0" dirty="0" smtClean="0">
                <a:solidFill>
                  <a:schemeClr val="tx1"/>
                </a:solidFill>
                <a:latin typeface="+mn-lt"/>
                <a:ea typeface="+mn-ea"/>
                <a:cs typeface="+mn-cs"/>
              </a:rPr>
              <a:t>(14) Suspension, debarment, or proposed debarment by any federal agency under the</a:t>
            </a:r>
          </a:p>
          <a:p>
            <a:r>
              <a:rPr lang="en-US" sz="2400" b="0" i="0" u="none" strike="noStrike" kern="1200" baseline="0" dirty="0" smtClean="0">
                <a:solidFill>
                  <a:schemeClr val="tx1"/>
                </a:solidFill>
                <a:latin typeface="+mn-lt"/>
                <a:ea typeface="+mn-ea"/>
                <a:cs typeface="+mn-cs"/>
              </a:rPr>
              <a:t>authority of Federal Acquisition Regulation (FAR) and Defense Federal Acquisition Regulation</a:t>
            </a:r>
          </a:p>
          <a:p>
            <a:r>
              <a:rPr lang="en-US" sz="2400" b="0" i="0" u="none" strike="noStrike" kern="1200" baseline="0" dirty="0" smtClean="0">
                <a:solidFill>
                  <a:schemeClr val="tx1"/>
                </a:solidFill>
                <a:latin typeface="+mn-lt"/>
                <a:ea typeface="+mn-ea"/>
                <a:cs typeface="+mn-cs"/>
              </a:rPr>
              <a:t>Supplement (DFARS).</a:t>
            </a:r>
          </a:p>
          <a:p>
            <a:r>
              <a:rPr lang="en-US" sz="2400" b="0" i="0" u="none" strike="noStrike" kern="1200" baseline="0" dirty="0" smtClean="0">
                <a:solidFill>
                  <a:schemeClr val="tx1"/>
                </a:solidFill>
                <a:latin typeface="+mn-lt"/>
                <a:ea typeface="+mn-ea"/>
                <a:cs typeface="+mn-cs"/>
              </a:rPr>
              <a:t>(15) Indictment or conviction of a criminal offense indicating a lack of business integrity or</a:t>
            </a:r>
          </a:p>
          <a:p>
            <a:r>
              <a:rPr lang="en-US" sz="2400" b="0" i="0" u="none" strike="noStrike" kern="1200" baseline="0" dirty="0" smtClean="0">
                <a:solidFill>
                  <a:schemeClr val="tx1"/>
                </a:solidFill>
                <a:latin typeface="+mn-lt"/>
                <a:ea typeface="+mn-ea"/>
                <a:cs typeface="+mn-cs"/>
              </a:rPr>
              <a:t>honesty that affects the responsibility of the TSP.</a:t>
            </a:r>
          </a:p>
          <a:p>
            <a:r>
              <a:rPr lang="en-US" sz="2400" b="0" i="0" u="none" strike="noStrike" kern="1200" baseline="0" dirty="0" smtClean="0">
                <a:solidFill>
                  <a:schemeClr val="tx1"/>
                </a:solidFill>
                <a:latin typeface="+mn-lt"/>
                <a:ea typeface="+mn-ea"/>
                <a:cs typeface="+mn-cs"/>
              </a:rPr>
              <a:t>(16) Failure to timely provide requested documentation or information, such as Certificates</a:t>
            </a:r>
          </a:p>
          <a:p>
            <a:r>
              <a:rPr lang="en-US" sz="2400" b="0" i="0" u="none" strike="noStrike" kern="1200" baseline="0" dirty="0" smtClean="0">
                <a:solidFill>
                  <a:schemeClr val="tx1"/>
                </a:solidFill>
                <a:latin typeface="+mn-lt"/>
                <a:ea typeface="+mn-ea"/>
                <a:cs typeface="+mn-cs"/>
              </a:rPr>
              <a:t>of Independent Pricing or financial reports, where the failure brings into question the suitability</a:t>
            </a:r>
          </a:p>
          <a:p>
            <a:r>
              <a:rPr lang="en-US" sz="2400" b="0" i="0" u="none" strike="noStrike" kern="1200" baseline="0" dirty="0" smtClean="0">
                <a:solidFill>
                  <a:schemeClr val="tx1"/>
                </a:solidFill>
                <a:latin typeface="+mn-lt"/>
                <a:ea typeface="+mn-ea"/>
                <a:cs typeface="+mn-cs"/>
              </a:rPr>
              <a:t>of the TSP to provide transportation services to the DOD.</a:t>
            </a:r>
          </a:p>
          <a:p>
            <a:r>
              <a:rPr lang="en-US" sz="2400" b="0" i="0" u="none" strike="noStrike" kern="1200" baseline="0" dirty="0" smtClean="0">
                <a:solidFill>
                  <a:schemeClr val="tx1"/>
                </a:solidFill>
                <a:latin typeface="+mn-lt"/>
                <a:ea typeface="+mn-ea"/>
                <a:cs typeface="+mn-cs"/>
              </a:rPr>
              <a:t>(17) Failure of a TSP’s employees, subcontractors or agents to meet requirements for</a:t>
            </a:r>
          </a:p>
          <a:p>
            <a:r>
              <a:rPr lang="en-US" sz="2400" b="0" i="0" u="none" strike="noStrike" kern="1200" baseline="0" dirty="0" smtClean="0">
                <a:solidFill>
                  <a:schemeClr val="tx1"/>
                </a:solidFill>
                <a:latin typeface="+mn-lt"/>
                <a:ea typeface="+mn-ea"/>
                <a:cs typeface="+mn-cs"/>
              </a:rPr>
              <a:t>driving privileges on a DOD installation or other failure to gain timely entry to a DOD</a:t>
            </a:r>
          </a:p>
          <a:p>
            <a:r>
              <a:rPr lang="en-US" sz="2400" b="0" i="0" u="none" strike="noStrike" kern="1200" baseline="0" dirty="0" smtClean="0">
                <a:solidFill>
                  <a:schemeClr val="tx1"/>
                </a:solidFill>
                <a:latin typeface="+mn-lt"/>
                <a:ea typeface="+mn-ea"/>
                <a:cs typeface="+mn-cs"/>
              </a:rPr>
              <a:t>installation (e.g., apprehension, detention or arrest under a warrant or other authority).</a:t>
            </a:r>
          </a:p>
          <a:p>
            <a:r>
              <a:rPr lang="en-US" sz="2400" b="0" i="0" u="none" strike="noStrike" kern="1200" baseline="0" dirty="0" smtClean="0">
                <a:solidFill>
                  <a:schemeClr val="tx1"/>
                </a:solidFill>
                <a:latin typeface="+mn-lt"/>
                <a:ea typeface="+mn-ea"/>
                <a:cs typeface="+mn-cs"/>
              </a:rPr>
              <a:t>(18) A demonstrated lack of business integrity concerning DOD-sponsored shipments by</a:t>
            </a:r>
          </a:p>
          <a:p>
            <a:r>
              <a:rPr lang="en-US" sz="2400" b="0" i="0" u="none" strike="noStrike" kern="1200" baseline="0" dirty="0" smtClean="0">
                <a:solidFill>
                  <a:schemeClr val="tx1"/>
                </a:solidFill>
                <a:latin typeface="+mn-lt"/>
                <a:ea typeface="+mn-ea"/>
                <a:cs typeface="+mn-cs"/>
              </a:rPr>
              <a:t>one or more representatives.</a:t>
            </a:r>
          </a:p>
          <a:p>
            <a:r>
              <a:rPr lang="en-US" sz="2400" b="0" i="0" u="none" strike="noStrike" kern="1200" baseline="0" dirty="0" smtClean="0">
                <a:solidFill>
                  <a:schemeClr val="tx1"/>
                </a:solidFill>
                <a:latin typeface="+mn-lt"/>
                <a:ea typeface="+mn-ea"/>
                <a:cs typeface="+mn-cs"/>
              </a:rPr>
              <a:t>(19) Any other cause or condition of a serious or compelling nature that affects the present</a:t>
            </a:r>
          </a:p>
          <a:p>
            <a:r>
              <a:rPr lang="en-US" sz="2400" b="0" i="0" u="none" strike="noStrike" kern="1200" baseline="0" dirty="0" smtClean="0">
                <a:solidFill>
                  <a:schemeClr val="tx1"/>
                </a:solidFill>
                <a:latin typeface="+mn-lt"/>
                <a:ea typeface="+mn-ea"/>
                <a:cs typeface="+mn-cs"/>
              </a:rPr>
              <a:t>responsibility of a TSP providing transportation services to the DOD.</a:t>
            </a:r>
          </a:p>
          <a:p>
            <a:r>
              <a:rPr lang="en-US" sz="2400" b="0" i="0" u="none" strike="noStrike" kern="1200" baseline="0" dirty="0" smtClean="0">
                <a:solidFill>
                  <a:schemeClr val="tx1"/>
                </a:solidFill>
                <a:latin typeface="+mn-lt"/>
                <a:ea typeface="+mn-ea"/>
                <a:cs typeface="+mn-cs"/>
              </a:rPr>
              <a:t>(20) Non-use action may be taken when authorized by the Deputy Chief of Staff for</a:t>
            </a:r>
          </a:p>
          <a:p>
            <a:r>
              <a:rPr lang="en-US" sz="2400" b="0" i="0" u="none" strike="noStrike" kern="1200" baseline="0" dirty="0" smtClean="0">
                <a:solidFill>
                  <a:schemeClr val="tx1"/>
                </a:solidFill>
                <a:latin typeface="+mn-lt"/>
                <a:ea typeface="+mn-ea"/>
                <a:cs typeface="+mn-cs"/>
              </a:rPr>
              <a:t>Personal Property based on operational or administrative deficiencies so severe as to</a:t>
            </a:r>
          </a:p>
          <a:p>
            <a:r>
              <a:rPr lang="en-US" sz="2400" b="0" i="0" u="none" strike="noStrike" kern="1200" baseline="0" dirty="0" smtClean="0">
                <a:solidFill>
                  <a:schemeClr val="tx1"/>
                </a:solidFill>
                <a:latin typeface="+mn-lt"/>
                <a:ea typeface="+mn-ea"/>
                <a:cs typeface="+mn-cs"/>
              </a:rPr>
              <a:t>immediately threaten safety or security of HHG shipments. Before undertaking non-use action,</a:t>
            </a:r>
          </a:p>
          <a:p>
            <a:r>
              <a:rPr lang="en-US" sz="2400" b="0" i="0" u="none" strike="noStrike" kern="1200" baseline="0" dirty="0" smtClean="0">
                <a:solidFill>
                  <a:schemeClr val="tx1"/>
                </a:solidFill>
                <a:latin typeface="+mn-lt"/>
                <a:ea typeface="+mn-ea"/>
                <a:cs typeface="+mn-cs"/>
              </a:rPr>
              <a:t>officials will consult with the SJA. A TSP in non-use for 6 months or more is required to requalify</a:t>
            </a:r>
          </a:p>
          <a:p>
            <a:r>
              <a:rPr lang="en-US" sz="2400" b="0" i="0" u="none" strike="noStrike" kern="1200" baseline="0" dirty="0" smtClean="0">
                <a:solidFill>
                  <a:schemeClr val="tx1"/>
                </a:solidFill>
                <a:latin typeface="+mn-lt"/>
                <a:ea typeface="+mn-ea"/>
                <a:cs typeface="+mn-cs"/>
              </a:rPr>
              <a:t>through the appropriate SDDC TSP Qualification Program prior to regaining its</a:t>
            </a:r>
          </a:p>
          <a:p>
            <a:r>
              <a:rPr lang="en-US" sz="2400" b="0" i="0" u="none" strike="noStrike" kern="1200" baseline="0" dirty="0" smtClean="0">
                <a:solidFill>
                  <a:schemeClr val="tx1"/>
                </a:solidFill>
                <a:latin typeface="+mn-lt"/>
                <a:ea typeface="+mn-ea"/>
                <a:cs typeface="+mn-cs"/>
              </a:rPr>
              <a:t>eligibility to participate in DOD transportation programs. A TSP may not file rates with SDDC</a:t>
            </a:r>
          </a:p>
          <a:p>
            <a:r>
              <a:rPr lang="en-US" sz="2400" b="0" i="0" u="none" strike="noStrike" kern="1200" baseline="0" dirty="0" smtClean="0">
                <a:solidFill>
                  <a:schemeClr val="tx1"/>
                </a:solidFill>
                <a:latin typeface="+mn-lt"/>
                <a:ea typeface="+mn-ea"/>
                <a:cs typeface="+mn-cs"/>
              </a:rPr>
              <a:t>while in non-use status.</a:t>
            </a:r>
          </a:p>
          <a:p>
            <a:r>
              <a:rPr lang="en-US" sz="2400" b="0" i="0" u="none" strike="noStrike" kern="1200" baseline="0" dirty="0" smtClean="0">
                <a:solidFill>
                  <a:schemeClr val="tx1"/>
                </a:solidFill>
                <a:latin typeface="+mn-lt"/>
                <a:ea typeface="+mn-ea"/>
                <a:cs typeface="+mn-cs"/>
              </a:rPr>
              <a:t>(21) Failure to disclose CFAC, which may lead to prosecution for filing a false official</a:t>
            </a:r>
          </a:p>
          <a:p>
            <a:r>
              <a:rPr lang="en-US" sz="2400" b="0" i="0" u="none" strike="noStrike" kern="1200" baseline="0" dirty="0" smtClean="0">
                <a:solidFill>
                  <a:schemeClr val="tx1"/>
                </a:solidFill>
                <a:latin typeface="+mn-lt"/>
                <a:ea typeface="+mn-ea"/>
                <a:cs typeface="+mn-cs"/>
              </a:rPr>
              <a:t>statement in violation of 18 USC 1001.</a:t>
            </a:r>
          </a:p>
          <a:p>
            <a:r>
              <a:rPr lang="en-US" sz="2400" b="0" i="0" u="none" strike="noStrike" kern="1200" baseline="0" dirty="0" smtClean="0">
                <a:solidFill>
                  <a:schemeClr val="tx1"/>
                </a:solidFill>
                <a:latin typeface="+mn-lt"/>
                <a:ea typeface="+mn-ea"/>
                <a:cs typeface="+mn-cs"/>
              </a:rPr>
              <a:t>(22) The use of abusive, intemperate, disparaging, vulgar language or written</a:t>
            </a:r>
          </a:p>
          <a:p>
            <a:r>
              <a:rPr lang="en-US" sz="2400" b="0" i="0" u="none" strike="noStrike" kern="1200" baseline="0" dirty="0" smtClean="0">
                <a:solidFill>
                  <a:schemeClr val="tx1"/>
                </a:solidFill>
                <a:latin typeface="+mn-lt"/>
                <a:ea typeface="+mn-ea"/>
                <a:cs typeface="+mn-cs"/>
              </a:rPr>
              <a:t>correspondence from a TSP (including all employees), their agent or representative, directed</a:t>
            </a:r>
          </a:p>
          <a:p>
            <a:r>
              <a:rPr lang="en-US" sz="2400" b="0" i="0" u="none" strike="noStrike" kern="1200" baseline="0" dirty="0" smtClean="0">
                <a:solidFill>
                  <a:schemeClr val="tx1"/>
                </a:solidFill>
                <a:latin typeface="+mn-lt"/>
                <a:ea typeface="+mn-ea"/>
                <a:cs typeface="+mn-cs"/>
              </a:rPr>
              <a:t>towards the government, SDDC, SDDC components or DOD components that deal with the</a:t>
            </a:r>
          </a:p>
          <a:p>
            <a:r>
              <a:rPr lang="en-US" sz="2400" b="0" i="0" u="none" strike="noStrike" kern="1200" baseline="0" dirty="0" smtClean="0">
                <a:solidFill>
                  <a:schemeClr val="tx1"/>
                </a:solidFill>
                <a:latin typeface="+mn-lt"/>
                <a:ea typeface="+mn-ea"/>
                <a:cs typeface="+mn-cs"/>
              </a:rPr>
              <a:t>movement and storage of personal property, and the personnel working in those organizations.</a:t>
            </a:r>
          </a:p>
          <a:p>
            <a:endParaRPr lang="en-US" sz="2400" dirty="0"/>
          </a:p>
        </p:txBody>
      </p:sp>
      <p:sp>
        <p:nvSpPr>
          <p:cNvPr id="4" name="Slide Number Placeholder 3"/>
          <p:cNvSpPr>
            <a:spLocks noGrp="1"/>
          </p:cNvSpPr>
          <p:nvPr>
            <p:ph type="sldNum" sz="quarter" idx="10"/>
          </p:nvPr>
        </p:nvSpPr>
        <p:spPr/>
        <p:txBody>
          <a:bodyPr/>
          <a:lstStyle/>
          <a:p>
            <a:fld id="{EF7D1DB7-3A43-413F-91DE-39D6D5CF146B}" type="slidenum">
              <a:rPr lang="en-US" smtClean="0"/>
              <a:pPr/>
              <a:t>14</a:t>
            </a:fld>
            <a:endParaRPr lang="en-US" dirty="0"/>
          </a:p>
        </p:txBody>
      </p:sp>
    </p:spTree>
    <p:extLst>
      <p:ext uri="{BB962C8B-B14F-4D97-AF65-F5344CB8AC3E}">
        <p14:creationId xmlns:p14="http://schemas.microsoft.com/office/powerpoint/2010/main" val="2487067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b="0" i="0" u="none" strike="noStrike" kern="1200" baseline="0" dirty="0" smtClean="0">
                <a:solidFill>
                  <a:schemeClr val="tx1"/>
                </a:solidFill>
                <a:latin typeface="+mn-lt"/>
                <a:ea typeface="+mn-ea"/>
                <a:cs typeface="+mn-cs"/>
              </a:rPr>
              <a:t>Examples of such failures or violations include, but are not limited to, the</a:t>
            </a:r>
          </a:p>
          <a:p>
            <a:r>
              <a:rPr lang="en-US" sz="1200" b="0" i="0" u="none" strike="noStrike" kern="1200" baseline="0" dirty="0" smtClean="0">
                <a:solidFill>
                  <a:schemeClr val="tx1"/>
                </a:solidFill>
                <a:latin typeface="+mn-lt"/>
                <a:ea typeface="+mn-ea"/>
                <a:cs typeface="+mn-cs"/>
              </a:rPr>
              <a:t>following:</a:t>
            </a:r>
          </a:p>
          <a:p>
            <a:r>
              <a:rPr lang="en-US" sz="1200" b="0" i="0" u="none" strike="noStrike" kern="1200" baseline="0" dirty="0" smtClean="0">
                <a:solidFill>
                  <a:schemeClr val="tx1"/>
                </a:solidFill>
                <a:latin typeface="+mn-lt"/>
                <a:ea typeface="+mn-ea"/>
                <a:cs typeface="+mn-cs"/>
              </a:rPr>
              <a:t>(1) Failure to meet ordered packing/pickup dates for personal property shipments.</a:t>
            </a:r>
          </a:p>
          <a:p>
            <a:r>
              <a:rPr lang="en-US" sz="1200" b="0" i="0" u="none" strike="noStrike" kern="1200" baseline="0" dirty="0" smtClean="0">
                <a:solidFill>
                  <a:schemeClr val="tx1"/>
                </a:solidFill>
                <a:latin typeface="+mn-lt"/>
                <a:ea typeface="+mn-ea"/>
                <a:cs typeface="+mn-cs"/>
              </a:rPr>
              <a:t>(2) Selective refusal to accept personal property shipments.</a:t>
            </a:r>
          </a:p>
          <a:p>
            <a:r>
              <a:rPr lang="en-US" sz="1200" b="0" i="0" u="none" strike="noStrike" kern="1200" baseline="0" dirty="0" smtClean="0">
                <a:solidFill>
                  <a:schemeClr val="tx1"/>
                </a:solidFill>
                <a:latin typeface="+mn-lt"/>
                <a:ea typeface="+mn-ea"/>
                <a:cs typeface="+mn-cs"/>
              </a:rPr>
              <a:t>(3) Failure to meet time-in-transit standards agreed upon delivery date and/or required</a:t>
            </a:r>
          </a:p>
          <a:p>
            <a:r>
              <a:rPr lang="en-US" sz="1200" b="0" i="0" u="none" strike="noStrike" kern="1200" baseline="0" dirty="0" smtClean="0">
                <a:solidFill>
                  <a:schemeClr val="tx1"/>
                </a:solidFill>
                <a:latin typeface="+mn-lt"/>
                <a:ea typeface="+mn-ea"/>
                <a:cs typeface="+mn-cs"/>
              </a:rPr>
              <a:t>delivery dates.</a:t>
            </a:r>
          </a:p>
          <a:p>
            <a:r>
              <a:rPr lang="en-US" sz="1200" b="0" i="0" u="none" strike="noStrike" kern="1200" baseline="0" dirty="0" smtClean="0">
                <a:solidFill>
                  <a:schemeClr val="tx1"/>
                </a:solidFill>
                <a:latin typeface="+mn-lt"/>
                <a:ea typeface="+mn-ea"/>
                <a:cs typeface="+mn-cs"/>
              </a:rPr>
              <a:t>(4) Mishandling of personal property shipments (e.g., damaged or missing transportation</a:t>
            </a:r>
          </a:p>
          <a:p>
            <a:r>
              <a:rPr lang="en-US" sz="1200" b="0" i="0" u="none" strike="noStrike" kern="1200" baseline="0" dirty="0" smtClean="0">
                <a:solidFill>
                  <a:schemeClr val="tx1"/>
                </a:solidFill>
                <a:latin typeface="+mn-lt"/>
                <a:ea typeface="+mn-ea"/>
                <a:cs typeface="+mn-cs"/>
              </a:rPr>
              <a:t>seals, improper loading, packing, blocking, or bracing; and improper conduct at an installation or</a:t>
            </a:r>
          </a:p>
          <a:p>
            <a:r>
              <a:rPr lang="en-US" sz="1200" b="0" i="0" u="none" strike="noStrike" kern="1200" baseline="0" dirty="0" smtClean="0">
                <a:solidFill>
                  <a:schemeClr val="tx1"/>
                </a:solidFill>
                <a:latin typeface="+mn-lt"/>
                <a:ea typeface="+mn-ea"/>
                <a:cs typeface="+mn-cs"/>
              </a:rPr>
              <a:t>member’s residence).</a:t>
            </a:r>
          </a:p>
          <a:p>
            <a:r>
              <a:rPr lang="en-US" sz="1200" b="0" i="0" u="none" strike="noStrike" kern="1200" baseline="0" dirty="0" smtClean="0">
                <a:solidFill>
                  <a:schemeClr val="tx1"/>
                </a:solidFill>
                <a:latin typeface="+mn-lt"/>
                <a:ea typeface="+mn-ea"/>
                <a:cs typeface="+mn-cs"/>
              </a:rPr>
              <a:t>(5) Failure to adequately protect DOD shipment(s) from loss and/or damage.</a:t>
            </a:r>
          </a:p>
          <a:p>
            <a:r>
              <a:rPr lang="en-US" sz="1200" b="0" i="0" u="none" strike="noStrike" kern="1200" baseline="0" dirty="0" smtClean="0">
                <a:solidFill>
                  <a:schemeClr val="tx1"/>
                </a:solidFill>
                <a:latin typeface="+mn-lt"/>
                <a:ea typeface="+mn-ea"/>
                <a:cs typeface="+mn-cs"/>
              </a:rPr>
              <a:t>(6) Failure to furnish proper or adequate equipment, facilities or improper substitution of</a:t>
            </a:r>
          </a:p>
          <a:p>
            <a:r>
              <a:rPr lang="en-US" sz="1200" b="0" i="0" u="none" strike="noStrike" kern="1200" baseline="0" dirty="0" smtClean="0">
                <a:solidFill>
                  <a:schemeClr val="tx1"/>
                </a:solidFill>
                <a:latin typeface="+mn-lt"/>
                <a:ea typeface="+mn-ea"/>
                <a:cs typeface="+mn-cs"/>
              </a:rPr>
              <a:t>mode.</a:t>
            </a:r>
          </a:p>
          <a:p>
            <a:r>
              <a:rPr lang="en-US" sz="1200" b="0" i="0" u="none" strike="noStrike" kern="1200" baseline="0" dirty="0" smtClean="0">
                <a:solidFill>
                  <a:schemeClr val="tx1"/>
                </a:solidFill>
                <a:latin typeface="+mn-lt"/>
                <a:ea typeface="+mn-ea"/>
                <a:cs typeface="+mn-cs"/>
              </a:rPr>
              <a:t>(7) Employees who in the performance of DOD-related duties:</a:t>
            </a:r>
          </a:p>
          <a:p>
            <a:r>
              <a:rPr lang="en-US" sz="1200" b="0" i="0" u="none" strike="noStrike" kern="1200" baseline="0" dirty="0" smtClean="0">
                <a:solidFill>
                  <a:schemeClr val="tx1"/>
                </a:solidFill>
                <a:latin typeface="+mn-lt"/>
                <a:ea typeface="+mn-ea"/>
                <a:cs typeface="+mn-cs"/>
              </a:rPr>
              <a:t>(a) Use intemperate, vulgar, or abusive language;</a:t>
            </a:r>
          </a:p>
          <a:p>
            <a:r>
              <a:rPr lang="en-US" sz="1200" b="0" i="0" u="none" strike="noStrike" kern="1200" baseline="0" dirty="0" smtClean="0">
                <a:solidFill>
                  <a:schemeClr val="tx1"/>
                </a:solidFill>
                <a:latin typeface="+mn-lt"/>
                <a:ea typeface="+mn-ea"/>
                <a:cs typeface="+mn-cs"/>
              </a:rPr>
              <a:t>(b) Exhibit evidence of illegal drug use or possession or alcohol use; or,</a:t>
            </a:r>
          </a:p>
          <a:p>
            <a:r>
              <a:rPr lang="en-US" sz="1200" b="0" i="0" u="none" strike="noStrike" kern="1200" baseline="0" dirty="0" smtClean="0">
                <a:solidFill>
                  <a:schemeClr val="tx1"/>
                </a:solidFill>
                <a:latin typeface="+mn-lt"/>
                <a:ea typeface="+mn-ea"/>
                <a:cs typeface="+mn-cs"/>
              </a:rPr>
              <a:t>(c) Engage in other offensive conduct.</a:t>
            </a:r>
          </a:p>
          <a:p>
            <a:r>
              <a:rPr lang="en-US" sz="1200" b="0" i="0" u="none" strike="noStrike" kern="1200" baseline="0" dirty="0" smtClean="0">
                <a:solidFill>
                  <a:schemeClr val="tx1"/>
                </a:solidFill>
                <a:latin typeface="+mn-lt"/>
                <a:ea typeface="+mn-ea"/>
                <a:cs typeface="+mn-cs"/>
              </a:rPr>
              <a:t>(8) Failure to settle loss and damage claims promptly within established timelines.</a:t>
            </a:r>
          </a:p>
          <a:p>
            <a:r>
              <a:rPr lang="en-US" sz="1200" b="0" i="0" u="none" strike="noStrike" kern="1200" baseline="0" dirty="0" smtClean="0">
                <a:solidFill>
                  <a:schemeClr val="tx1"/>
                </a:solidFill>
                <a:latin typeface="+mn-lt"/>
                <a:ea typeface="+mn-ea"/>
                <a:cs typeface="+mn-cs"/>
              </a:rPr>
              <a:t>(9) Failure to comply with applicable federal, state and local laws and regulations</a:t>
            </a:r>
          </a:p>
          <a:p>
            <a:r>
              <a:rPr lang="en-US" sz="1200" b="0" i="0" u="none" strike="noStrike" kern="1200" baseline="0" dirty="0" smtClean="0">
                <a:solidFill>
                  <a:schemeClr val="tx1"/>
                </a:solidFill>
                <a:latin typeface="+mn-lt"/>
                <a:ea typeface="+mn-ea"/>
                <a:cs typeface="+mn-cs"/>
              </a:rPr>
              <a:t>governing the movement of personal property.</a:t>
            </a:r>
          </a:p>
          <a:p>
            <a:r>
              <a:rPr lang="en-US" sz="1200" b="0" i="0" u="none" strike="noStrike" kern="1200" baseline="0" dirty="0" smtClean="0">
                <a:solidFill>
                  <a:schemeClr val="tx1"/>
                </a:solidFill>
                <a:latin typeface="+mn-lt"/>
                <a:ea typeface="+mn-ea"/>
                <a:cs typeface="+mn-cs"/>
              </a:rPr>
              <a:t>(10) Accidents involving DOD-sponsored shipments, serious injury or fatalities, which</a:t>
            </a:r>
          </a:p>
          <a:p>
            <a:r>
              <a:rPr lang="en-US" sz="1200" b="0" i="0" u="none" strike="noStrike" kern="1200" baseline="0" dirty="0" smtClean="0">
                <a:solidFill>
                  <a:schemeClr val="tx1"/>
                </a:solidFill>
                <a:latin typeface="+mn-lt"/>
                <a:ea typeface="+mn-ea"/>
                <a:cs typeface="+mn-cs"/>
              </a:rPr>
              <a:t>indicate a lack of TSP responsibility to perform in a safe manner.</a:t>
            </a:r>
          </a:p>
          <a:p>
            <a:r>
              <a:rPr lang="en-US" sz="1200" b="0" i="0" u="none" strike="noStrike" kern="1200" baseline="0" dirty="0" smtClean="0">
                <a:solidFill>
                  <a:schemeClr val="tx1"/>
                </a:solidFill>
                <a:latin typeface="+mn-lt"/>
                <a:ea typeface="+mn-ea"/>
                <a:cs typeface="+mn-cs"/>
              </a:rPr>
              <a:t>(11) Use of equipment, facilities, or personnel that fail to meet applicable safety and/or</a:t>
            </a:r>
          </a:p>
          <a:p>
            <a:r>
              <a:rPr lang="en-US" sz="1200" b="0" i="0" u="none" strike="noStrike" kern="1200" baseline="0" dirty="0" smtClean="0">
                <a:solidFill>
                  <a:schemeClr val="tx1"/>
                </a:solidFill>
                <a:latin typeface="+mn-lt"/>
                <a:ea typeface="+mn-ea"/>
                <a:cs typeface="+mn-cs"/>
              </a:rPr>
              <a:t>security standards.</a:t>
            </a:r>
          </a:p>
          <a:p>
            <a:r>
              <a:rPr lang="en-US" sz="1200" b="0" i="0" u="none" strike="noStrike" kern="1200" baseline="0" dirty="0" smtClean="0">
                <a:solidFill>
                  <a:schemeClr val="tx1"/>
                </a:solidFill>
                <a:latin typeface="+mn-lt"/>
                <a:ea typeface="+mn-ea"/>
                <a:cs typeface="+mn-cs"/>
              </a:rPr>
              <a:t>(12) Failure to maintain qualification requirements for doing business with the DOD (e.g.,</a:t>
            </a:r>
          </a:p>
          <a:p>
            <a:r>
              <a:rPr lang="en-US" sz="1200" b="0" i="0" u="none" strike="noStrike" kern="1200" baseline="0" dirty="0" smtClean="0">
                <a:solidFill>
                  <a:schemeClr val="tx1"/>
                </a:solidFill>
                <a:latin typeface="+mn-lt"/>
                <a:ea typeface="+mn-ea"/>
                <a:cs typeface="+mn-cs"/>
              </a:rPr>
              <a:t>failure to maintain required liability insurance coverage).</a:t>
            </a:r>
          </a:p>
          <a:p>
            <a:r>
              <a:rPr lang="en-US" sz="1200" b="0" i="0" u="none" strike="noStrike" kern="1200" baseline="0" dirty="0" smtClean="0">
                <a:solidFill>
                  <a:schemeClr val="tx1"/>
                </a:solidFill>
                <a:latin typeface="+mn-lt"/>
                <a:ea typeface="+mn-ea"/>
                <a:cs typeface="+mn-cs"/>
              </a:rPr>
              <a:t>(13) Failure to respond to a SDDC request for financial data, operational data or other</a:t>
            </a:r>
          </a:p>
          <a:p>
            <a:r>
              <a:rPr lang="en-US" sz="1200" b="0" i="0" u="none" strike="noStrike" kern="1200" baseline="0" dirty="0" smtClean="0">
                <a:solidFill>
                  <a:schemeClr val="tx1"/>
                </a:solidFill>
                <a:latin typeface="+mn-lt"/>
                <a:ea typeface="+mn-ea"/>
                <a:cs typeface="+mn-cs"/>
              </a:rPr>
              <a:t>information subject to request under the Tender of Service or similar agreement.</a:t>
            </a:r>
          </a:p>
          <a:p>
            <a:r>
              <a:rPr lang="en-US" sz="1200" b="0" i="0" u="none" strike="noStrike" kern="1200" baseline="0" dirty="0" smtClean="0">
                <a:solidFill>
                  <a:schemeClr val="tx1"/>
                </a:solidFill>
                <a:latin typeface="+mn-lt"/>
                <a:ea typeface="+mn-ea"/>
                <a:cs typeface="+mn-cs"/>
              </a:rPr>
              <a:t>(14) Suspension, debarment, or proposed debarment by any federal agency under the</a:t>
            </a:r>
          </a:p>
          <a:p>
            <a:r>
              <a:rPr lang="en-US" sz="1200" b="0" i="0" u="none" strike="noStrike" kern="1200" baseline="0" dirty="0" smtClean="0">
                <a:solidFill>
                  <a:schemeClr val="tx1"/>
                </a:solidFill>
                <a:latin typeface="+mn-lt"/>
                <a:ea typeface="+mn-ea"/>
                <a:cs typeface="+mn-cs"/>
              </a:rPr>
              <a:t>authority of Federal Acquisition Regulation (FAR) and Defense Federal Acquisition Regulation</a:t>
            </a:r>
          </a:p>
          <a:p>
            <a:r>
              <a:rPr lang="en-US" sz="1200" b="0" i="0" u="none" strike="noStrike" kern="1200" baseline="0" dirty="0" smtClean="0">
                <a:solidFill>
                  <a:schemeClr val="tx1"/>
                </a:solidFill>
                <a:latin typeface="+mn-lt"/>
                <a:ea typeface="+mn-ea"/>
                <a:cs typeface="+mn-cs"/>
              </a:rPr>
              <a:t>Supplement (DFARS).</a:t>
            </a:r>
          </a:p>
          <a:p>
            <a:r>
              <a:rPr lang="en-US" sz="1200" b="0" i="0" u="none" strike="noStrike" kern="1200" baseline="0" dirty="0" smtClean="0">
                <a:solidFill>
                  <a:schemeClr val="tx1"/>
                </a:solidFill>
                <a:latin typeface="+mn-lt"/>
                <a:ea typeface="+mn-ea"/>
                <a:cs typeface="+mn-cs"/>
              </a:rPr>
              <a:t>(15) Indictment or conviction of a criminal offense indicating a lack of business integrity or</a:t>
            </a:r>
          </a:p>
          <a:p>
            <a:r>
              <a:rPr lang="en-US" sz="1200" b="0" i="0" u="none" strike="noStrike" kern="1200" baseline="0" dirty="0" smtClean="0">
                <a:solidFill>
                  <a:schemeClr val="tx1"/>
                </a:solidFill>
                <a:latin typeface="+mn-lt"/>
                <a:ea typeface="+mn-ea"/>
                <a:cs typeface="+mn-cs"/>
              </a:rPr>
              <a:t>honesty that affects the responsibility of the TSP.</a:t>
            </a:r>
          </a:p>
          <a:p>
            <a:r>
              <a:rPr lang="en-US" sz="1200" b="0" i="0" u="none" strike="noStrike" kern="1200" baseline="0" dirty="0" smtClean="0">
                <a:solidFill>
                  <a:schemeClr val="tx1"/>
                </a:solidFill>
                <a:latin typeface="+mn-lt"/>
                <a:ea typeface="+mn-ea"/>
                <a:cs typeface="+mn-cs"/>
              </a:rPr>
              <a:t>(16) Failure to timely provide requested documentation or information, such as Certificates</a:t>
            </a:r>
          </a:p>
          <a:p>
            <a:r>
              <a:rPr lang="en-US" sz="1200" b="0" i="0" u="none" strike="noStrike" kern="1200" baseline="0" dirty="0" smtClean="0">
                <a:solidFill>
                  <a:schemeClr val="tx1"/>
                </a:solidFill>
                <a:latin typeface="+mn-lt"/>
                <a:ea typeface="+mn-ea"/>
                <a:cs typeface="+mn-cs"/>
              </a:rPr>
              <a:t>of Independent Pricing or financial reports, where the failure brings into question the suitability</a:t>
            </a:r>
          </a:p>
          <a:p>
            <a:r>
              <a:rPr lang="en-US" sz="1200" b="0" i="0" u="none" strike="noStrike" kern="1200" baseline="0" dirty="0" smtClean="0">
                <a:solidFill>
                  <a:schemeClr val="tx1"/>
                </a:solidFill>
                <a:latin typeface="+mn-lt"/>
                <a:ea typeface="+mn-ea"/>
                <a:cs typeface="+mn-cs"/>
              </a:rPr>
              <a:t>of the TSP to provide transportation services to the DOD.</a:t>
            </a:r>
          </a:p>
          <a:p>
            <a:r>
              <a:rPr lang="en-US" sz="1200" b="0" i="0" u="none" strike="noStrike" kern="1200" baseline="0" dirty="0" smtClean="0">
                <a:solidFill>
                  <a:schemeClr val="tx1"/>
                </a:solidFill>
                <a:latin typeface="+mn-lt"/>
                <a:ea typeface="+mn-ea"/>
                <a:cs typeface="+mn-cs"/>
              </a:rPr>
              <a:t>(17) Failure of a TSP’s employees, subcontractors or agents to meet requirements for</a:t>
            </a:r>
          </a:p>
          <a:p>
            <a:r>
              <a:rPr lang="en-US" sz="1200" b="0" i="0" u="none" strike="noStrike" kern="1200" baseline="0" dirty="0" smtClean="0">
                <a:solidFill>
                  <a:schemeClr val="tx1"/>
                </a:solidFill>
                <a:latin typeface="+mn-lt"/>
                <a:ea typeface="+mn-ea"/>
                <a:cs typeface="+mn-cs"/>
              </a:rPr>
              <a:t>driving privileges on a DOD installation or other failure to gain timely entry to a DOD</a:t>
            </a:r>
          </a:p>
          <a:p>
            <a:r>
              <a:rPr lang="en-US" sz="1200" b="0" i="0" u="none" strike="noStrike" kern="1200" baseline="0" dirty="0" smtClean="0">
                <a:solidFill>
                  <a:schemeClr val="tx1"/>
                </a:solidFill>
                <a:latin typeface="+mn-lt"/>
                <a:ea typeface="+mn-ea"/>
                <a:cs typeface="+mn-cs"/>
              </a:rPr>
              <a:t>installation (e.g., apprehension, detention or arrest under a warrant or other authority).</a:t>
            </a:r>
          </a:p>
          <a:p>
            <a:r>
              <a:rPr lang="en-US" sz="1200" b="0" i="0" u="none" strike="noStrike" kern="1200" baseline="0" dirty="0" smtClean="0">
                <a:solidFill>
                  <a:schemeClr val="tx1"/>
                </a:solidFill>
                <a:latin typeface="+mn-lt"/>
                <a:ea typeface="+mn-ea"/>
                <a:cs typeface="+mn-cs"/>
              </a:rPr>
              <a:t>(18) A demonstrated lack of business integrity concerning DOD-sponsored shipments by</a:t>
            </a:r>
          </a:p>
          <a:p>
            <a:r>
              <a:rPr lang="en-US" sz="1200" b="0" i="0" u="none" strike="noStrike" kern="1200" baseline="0" dirty="0" smtClean="0">
                <a:solidFill>
                  <a:schemeClr val="tx1"/>
                </a:solidFill>
                <a:latin typeface="+mn-lt"/>
                <a:ea typeface="+mn-ea"/>
                <a:cs typeface="+mn-cs"/>
              </a:rPr>
              <a:t>one or more representatives.</a:t>
            </a:r>
          </a:p>
          <a:p>
            <a:r>
              <a:rPr lang="en-US" sz="1200" b="0" i="0" u="none" strike="noStrike" kern="1200" baseline="0" dirty="0" smtClean="0">
                <a:solidFill>
                  <a:schemeClr val="tx1"/>
                </a:solidFill>
                <a:latin typeface="+mn-lt"/>
                <a:ea typeface="+mn-ea"/>
                <a:cs typeface="+mn-cs"/>
              </a:rPr>
              <a:t>(19) Any other cause or condition of a serious or compelling nature that affects the present</a:t>
            </a:r>
          </a:p>
          <a:p>
            <a:r>
              <a:rPr lang="en-US" sz="1200" b="0" i="0" u="none" strike="noStrike" kern="1200" baseline="0" dirty="0" smtClean="0">
                <a:solidFill>
                  <a:schemeClr val="tx1"/>
                </a:solidFill>
                <a:latin typeface="+mn-lt"/>
                <a:ea typeface="+mn-ea"/>
                <a:cs typeface="+mn-cs"/>
              </a:rPr>
              <a:t>responsibility of a TSP providing transportation services to the DOD.</a:t>
            </a:r>
          </a:p>
          <a:p>
            <a:r>
              <a:rPr lang="en-US" sz="1200" b="0" i="0" u="none" strike="noStrike" kern="1200" baseline="0" dirty="0" smtClean="0">
                <a:solidFill>
                  <a:schemeClr val="tx1"/>
                </a:solidFill>
                <a:latin typeface="+mn-lt"/>
                <a:ea typeface="+mn-ea"/>
                <a:cs typeface="+mn-cs"/>
              </a:rPr>
              <a:t>(20) Non-use action may be taken when authorized by the Deputy Chief of Staff for</a:t>
            </a:r>
          </a:p>
          <a:p>
            <a:r>
              <a:rPr lang="en-US" sz="1200" b="0" i="0" u="none" strike="noStrike" kern="1200" baseline="0" dirty="0" smtClean="0">
                <a:solidFill>
                  <a:schemeClr val="tx1"/>
                </a:solidFill>
                <a:latin typeface="+mn-lt"/>
                <a:ea typeface="+mn-ea"/>
                <a:cs typeface="+mn-cs"/>
              </a:rPr>
              <a:t>Personal Property based on operational or administrative deficiencies so severe as to</a:t>
            </a:r>
          </a:p>
          <a:p>
            <a:r>
              <a:rPr lang="en-US" sz="1200" b="0" i="0" u="none" strike="noStrike" kern="1200" baseline="0" dirty="0" smtClean="0">
                <a:solidFill>
                  <a:schemeClr val="tx1"/>
                </a:solidFill>
                <a:latin typeface="+mn-lt"/>
                <a:ea typeface="+mn-ea"/>
                <a:cs typeface="+mn-cs"/>
              </a:rPr>
              <a:t>immediately threaten safety or security of HHG shipments. Before undertaking non-use action,</a:t>
            </a:r>
          </a:p>
          <a:p>
            <a:r>
              <a:rPr lang="en-US" sz="1200" b="0" i="0" u="none" strike="noStrike" kern="1200" baseline="0" dirty="0" smtClean="0">
                <a:solidFill>
                  <a:schemeClr val="tx1"/>
                </a:solidFill>
                <a:latin typeface="+mn-lt"/>
                <a:ea typeface="+mn-ea"/>
                <a:cs typeface="+mn-cs"/>
              </a:rPr>
              <a:t>officials will consult with the SJA. A TSP in non-use for 6 months or more is required to requalify</a:t>
            </a:r>
          </a:p>
          <a:p>
            <a:r>
              <a:rPr lang="en-US" sz="1200" b="0" i="0" u="none" strike="noStrike" kern="1200" baseline="0" dirty="0" smtClean="0">
                <a:solidFill>
                  <a:schemeClr val="tx1"/>
                </a:solidFill>
                <a:latin typeface="+mn-lt"/>
                <a:ea typeface="+mn-ea"/>
                <a:cs typeface="+mn-cs"/>
              </a:rPr>
              <a:t>through the appropriate SDDC TSP Qualification Program prior to regaining its</a:t>
            </a:r>
          </a:p>
          <a:p>
            <a:r>
              <a:rPr lang="en-US" sz="1200" b="0" i="0" u="none" strike="noStrike" kern="1200" baseline="0" dirty="0" smtClean="0">
                <a:solidFill>
                  <a:schemeClr val="tx1"/>
                </a:solidFill>
                <a:latin typeface="+mn-lt"/>
                <a:ea typeface="+mn-ea"/>
                <a:cs typeface="+mn-cs"/>
              </a:rPr>
              <a:t>eligibility to participate in DOD transportation programs. A TSP may not file rates with SDDC</a:t>
            </a:r>
          </a:p>
          <a:p>
            <a:r>
              <a:rPr lang="en-US" sz="1200" b="0" i="0" u="none" strike="noStrike" kern="1200" baseline="0" dirty="0" smtClean="0">
                <a:solidFill>
                  <a:schemeClr val="tx1"/>
                </a:solidFill>
                <a:latin typeface="+mn-lt"/>
                <a:ea typeface="+mn-ea"/>
                <a:cs typeface="+mn-cs"/>
              </a:rPr>
              <a:t>while in non-use status.</a:t>
            </a:r>
          </a:p>
          <a:p>
            <a:r>
              <a:rPr lang="en-US" sz="1200" b="0" i="0" u="none" strike="noStrike" kern="1200" baseline="0" dirty="0" smtClean="0">
                <a:solidFill>
                  <a:schemeClr val="tx1"/>
                </a:solidFill>
                <a:latin typeface="+mn-lt"/>
                <a:ea typeface="+mn-ea"/>
                <a:cs typeface="+mn-cs"/>
              </a:rPr>
              <a:t>(21) Failure to disclose CFAC, which may lead to prosecution for filing a false official</a:t>
            </a:r>
          </a:p>
          <a:p>
            <a:r>
              <a:rPr lang="en-US" sz="1200" b="0" i="0" u="none" strike="noStrike" kern="1200" baseline="0" dirty="0" smtClean="0">
                <a:solidFill>
                  <a:schemeClr val="tx1"/>
                </a:solidFill>
                <a:latin typeface="+mn-lt"/>
                <a:ea typeface="+mn-ea"/>
                <a:cs typeface="+mn-cs"/>
              </a:rPr>
              <a:t>statement in violation of 18 USC 1001.</a:t>
            </a:r>
          </a:p>
          <a:p>
            <a:r>
              <a:rPr lang="en-US" sz="1200" b="0" i="0" u="none" strike="noStrike" kern="1200" baseline="0" dirty="0" smtClean="0">
                <a:solidFill>
                  <a:schemeClr val="tx1"/>
                </a:solidFill>
                <a:latin typeface="+mn-lt"/>
                <a:ea typeface="+mn-ea"/>
                <a:cs typeface="+mn-cs"/>
              </a:rPr>
              <a:t>(22) The use of abusive, intemperate, disparaging, vulgar language or written</a:t>
            </a:r>
          </a:p>
          <a:p>
            <a:r>
              <a:rPr lang="en-US" sz="1200" b="0" i="0" u="none" strike="noStrike" kern="1200" baseline="0" dirty="0" smtClean="0">
                <a:solidFill>
                  <a:schemeClr val="tx1"/>
                </a:solidFill>
                <a:latin typeface="+mn-lt"/>
                <a:ea typeface="+mn-ea"/>
                <a:cs typeface="+mn-cs"/>
              </a:rPr>
              <a:t>correspondence from a TSP (including all employees), their agent or representative, directed</a:t>
            </a:r>
          </a:p>
          <a:p>
            <a:r>
              <a:rPr lang="en-US" sz="1200" b="0" i="0" u="none" strike="noStrike" kern="1200" baseline="0" dirty="0" smtClean="0">
                <a:solidFill>
                  <a:schemeClr val="tx1"/>
                </a:solidFill>
                <a:latin typeface="+mn-lt"/>
                <a:ea typeface="+mn-ea"/>
                <a:cs typeface="+mn-cs"/>
              </a:rPr>
              <a:t>towards the government, SDDC, SDDC components or DOD components that deal with the</a:t>
            </a:r>
          </a:p>
          <a:p>
            <a:r>
              <a:rPr lang="en-US" sz="1200" b="0" i="0" u="none" strike="noStrike" kern="1200" baseline="0" dirty="0" smtClean="0">
                <a:solidFill>
                  <a:schemeClr val="tx1"/>
                </a:solidFill>
                <a:latin typeface="+mn-lt"/>
                <a:ea typeface="+mn-ea"/>
                <a:cs typeface="+mn-cs"/>
              </a:rPr>
              <a:t>movement and storage of personal property, and the personnel working in those organizations.</a:t>
            </a:r>
          </a:p>
          <a:p>
            <a:endParaRPr lang="en-US" dirty="0"/>
          </a:p>
        </p:txBody>
      </p:sp>
      <p:sp>
        <p:nvSpPr>
          <p:cNvPr id="4" name="Slide Number Placeholder 3"/>
          <p:cNvSpPr>
            <a:spLocks noGrp="1"/>
          </p:cNvSpPr>
          <p:nvPr>
            <p:ph type="sldNum" sz="quarter" idx="10"/>
          </p:nvPr>
        </p:nvSpPr>
        <p:spPr/>
        <p:txBody>
          <a:bodyPr/>
          <a:lstStyle/>
          <a:p>
            <a:fld id="{EF7D1DB7-3A43-413F-91DE-39D6D5CF146B}" type="slidenum">
              <a:rPr lang="en-US" smtClean="0"/>
              <a:pPr/>
              <a:t>15</a:t>
            </a:fld>
            <a:endParaRPr lang="en-US" dirty="0"/>
          </a:p>
        </p:txBody>
      </p:sp>
    </p:spTree>
    <p:extLst>
      <p:ext uri="{BB962C8B-B14F-4D97-AF65-F5344CB8AC3E}">
        <p14:creationId xmlns:p14="http://schemas.microsoft.com/office/powerpoint/2010/main" val="127954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400" b="0" dirty="0" smtClean="0"/>
              <a:t>Requirement is in DTR Part IV Chapter 401 Para D.10.t</a:t>
            </a:r>
          </a:p>
          <a:p>
            <a:r>
              <a:rPr lang="en-US" sz="1200" b="0" dirty="0" smtClean="0"/>
              <a:t>“Schedule a personal property Staff Assistance Visit (SAV) for each Personal Property Shipping Office (PPSO) within their Area of Responsibility (AOR) once every two years. Supported Personal Property Processing Offices (PPPO) must be included in the SAV. The purpose of the SAV is to assist the PPSO in executing personal property traffic management program initiatives and evaluate program effectiveness. Visits must be coordinated with the Service/Agency HQ or major command to avoid duplication of effort. </a:t>
            </a:r>
          </a:p>
          <a:p>
            <a:r>
              <a:rPr lang="en-US" sz="1200" b="0" dirty="0" smtClean="0"/>
              <a:t>(1) SAV dates must be coordinated with the PPSO at least 45 days in advance, followed up in writing with information copies to the Service/Agency HQ or major command. </a:t>
            </a:r>
          </a:p>
          <a:p>
            <a:r>
              <a:rPr lang="en-US" sz="1200" b="0" dirty="0" smtClean="0"/>
              <a:t>(2) The SAV representative must prepare a report of visit within 30 days following completion of the SAV addressed to the PPSO/PPPO visited, with information copy to the Service/Agency HQ or major command. </a:t>
            </a:r>
          </a:p>
          <a:p>
            <a:endParaRPr lang="en-US" sz="1100" dirty="0" smtClean="0"/>
          </a:p>
          <a:p>
            <a:endParaRPr lang="en-US" dirty="0"/>
          </a:p>
        </p:txBody>
      </p:sp>
      <p:sp>
        <p:nvSpPr>
          <p:cNvPr id="4" name="Slide Number Placeholder 3"/>
          <p:cNvSpPr>
            <a:spLocks noGrp="1"/>
          </p:cNvSpPr>
          <p:nvPr>
            <p:ph type="sldNum" sz="quarter" idx="10"/>
          </p:nvPr>
        </p:nvSpPr>
        <p:spPr/>
        <p:txBody>
          <a:bodyPr/>
          <a:lstStyle/>
          <a:p>
            <a:fld id="{EF7D1DB7-3A43-413F-91DE-39D6D5CF146B}" type="slidenum">
              <a:rPr lang="en-US" smtClean="0"/>
              <a:pPr/>
              <a:t>16</a:t>
            </a:fld>
            <a:endParaRPr lang="en-US" dirty="0"/>
          </a:p>
        </p:txBody>
      </p:sp>
    </p:spTree>
    <p:extLst>
      <p:ext uri="{BB962C8B-B14F-4D97-AF65-F5344CB8AC3E}">
        <p14:creationId xmlns:p14="http://schemas.microsoft.com/office/powerpoint/2010/main" val="1431202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400" b="0" dirty="0" smtClean="0"/>
              <a:t>Requirement is in DTR Part IV Chapter 401 Para D.10.t</a:t>
            </a:r>
          </a:p>
          <a:p>
            <a:r>
              <a:rPr lang="en-US" sz="1200" b="0" dirty="0" smtClean="0"/>
              <a:t>“Schedule a personal property Staff Assistance Visit (SAV) for each Personal Property Shipping Office (PPSO) within their Area of Responsibility (AOR) once every two years. Supported Personal Property Processing Offices (PPPO) must be included in the SAV. The purpose of the SAV is to assist the PPSO in executing personal property traffic management program initiatives and evaluate program effectiveness. Visits must be coordinated with the Service/Agency HQ or major command to avoid duplication of effort. </a:t>
            </a:r>
          </a:p>
          <a:p>
            <a:r>
              <a:rPr lang="en-US" sz="1200" b="0" dirty="0" smtClean="0"/>
              <a:t>(1) SAV dates must be coordinated with the PPSO at least 45 days in advance, followed up in writing with information copies to the Service/Agency HQ or major command. </a:t>
            </a:r>
          </a:p>
          <a:p>
            <a:r>
              <a:rPr lang="en-US" sz="1200" b="0" dirty="0" smtClean="0"/>
              <a:t>(2) The SAV representative must prepare a report of visit within 30 days following completion of the SAV addressed to the PPSO/PPPO visited, with information copy to the Service/Agency HQ or major command. </a:t>
            </a:r>
          </a:p>
          <a:p>
            <a:endParaRPr lang="en-US" sz="1100" dirty="0" smtClean="0"/>
          </a:p>
          <a:p>
            <a:endParaRPr lang="en-US" dirty="0"/>
          </a:p>
        </p:txBody>
      </p:sp>
      <p:sp>
        <p:nvSpPr>
          <p:cNvPr id="4" name="Slide Number Placeholder 3"/>
          <p:cNvSpPr>
            <a:spLocks noGrp="1"/>
          </p:cNvSpPr>
          <p:nvPr>
            <p:ph type="sldNum" sz="quarter" idx="10"/>
          </p:nvPr>
        </p:nvSpPr>
        <p:spPr/>
        <p:txBody>
          <a:bodyPr/>
          <a:lstStyle/>
          <a:p>
            <a:fld id="{EF7D1DB7-3A43-413F-91DE-39D6D5CF146B}" type="slidenum">
              <a:rPr lang="en-US" smtClean="0"/>
              <a:pPr/>
              <a:t>17</a:t>
            </a:fld>
            <a:endParaRPr lang="en-US" dirty="0"/>
          </a:p>
        </p:txBody>
      </p:sp>
    </p:spTree>
    <p:extLst>
      <p:ext uri="{BB962C8B-B14F-4D97-AF65-F5344CB8AC3E}">
        <p14:creationId xmlns:p14="http://schemas.microsoft.com/office/powerpoint/2010/main" val="447671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400" b="0" dirty="0" smtClean="0"/>
              <a:t>Requirement is in DTR Part IV Chapter 401 Para D.10.t</a:t>
            </a:r>
          </a:p>
          <a:p>
            <a:r>
              <a:rPr lang="en-US" sz="1200" b="0" dirty="0" smtClean="0"/>
              <a:t>“Schedule a personal property Staff Assistance Visit (SAV) for each Personal Property Shipping Office (PPSO) within their Area of Responsibility (AOR) once every two years. Supported Personal Property Processing Offices (PPPO) must be included in the SAV. The purpose of the SAV is to assist the PPSO in executing personal property traffic management program initiatives and evaluate program effectiveness. Visits must be coordinated with the Service/Agency HQ or major command to avoid duplication of effort. </a:t>
            </a:r>
          </a:p>
          <a:p>
            <a:r>
              <a:rPr lang="en-US" sz="1200" b="0" dirty="0" smtClean="0"/>
              <a:t>(1) SAV dates must be coordinated with the PPSO at least 45 days in advance, followed up in writing with information copies to the Service/Agency HQ or major command. </a:t>
            </a:r>
          </a:p>
          <a:p>
            <a:r>
              <a:rPr lang="en-US" sz="1200" b="0" dirty="0" smtClean="0"/>
              <a:t>(2) The SAV representative must prepare a report of visit within 30 days following completion of the SAV addressed to the PPSO/PPPO visited, with information copy to the Service/Agency HQ or major command. </a:t>
            </a:r>
          </a:p>
          <a:p>
            <a:endParaRPr lang="en-US" sz="1100" dirty="0" smtClean="0"/>
          </a:p>
          <a:p>
            <a:endParaRPr lang="en-US" dirty="0"/>
          </a:p>
        </p:txBody>
      </p:sp>
      <p:sp>
        <p:nvSpPr>
          <p:cNvPr id="4" name="Slide Number Placeholder 3"/>
          <p:cNvSpPr>
            <a:spLocks noGrp="1"/>
          </p:cNvSpPr>
          <p:nvPr>
            <p:ph type="sldNum" sz="quarter" idx="10"/>
          </p:nvPr>
        </p:nvSpPr>
        <p:spPr/>
        <p:txBody>
          <a:bodyPr/>
          <a:lstStyle/>
          <a:p>
            <a:fld id="{EF7D1DB7-3A43-413F-91DE-39D6D5CF146B}" type="slidenum">
              <a:rPr lang="en-US" smtClean="0"/>
              <a:pPr/>
              <a:t>18</a:t>
            </a:fld>
            <a:endParaRPr lang="en-US" dirty="0"/>
          </a:p>
        </p:txBody>
      </p:sp>
    </p:spTree>
    <p:extLst>
      <p:ext uri="{BB962C8B-B14F-4D97-AF65-F5344CB8AC3E}">
        <p14:creationId xmlns:p14="http://schemas.microsoft.com/office/powerpoint/2010/main" val="2578162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Code J/T shipments utilize AMC for the over ocean portion, industry for pack/unpack</a:t>
            </a:r>
          </a:p>
          <a:p>
            <a:r>
              <a:rPr lang="en-US" dirty="0" smtClean="0"/>
              <a:t>30% loss of drivers,</a:t>
            </a:r>
            <a:r>
              <a:rPr lang="en-US" baseline="0" dirty="0" smtClean="0"/>
              <a:t> avg age 55+,</a:t>
            </a:r>
          </a:p>
          <a:p>
            <a:r>
              <a:rPr lang="en-US" baseline="0" dirty="0" smtClean="0"/>
              <a:t>Learn to say no</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TSPs on board with quality based program</a:t>
            </a:r>
            <a:endParaRPr lang="en-US" sz="1050" kern="1200" dirty="0" smtClean="0">
              <a:solidFill>
                <a:schemeClr val="tx1"/>
              </a:solidFill>
              <a:latin typeface="+mn-lt"/>
              <a:ea typeface="+mn-ea"/>
              <a:cs typeface="+mn-cs"/>
            </a:endParaRPr>
          </a:p>
          <a:p>
            <a:endParaRPr lang="en-US" dirty="0" smtClean="0"/>
          </a:p>
        </p:txBody>
      </p:sp>
      <p:sp>
        <p:nvSpPr>
          <p:cNvPr id="9220" name="Slide Number Placeholder 3"/>
          <p:cNvSpPr>
            <a:spLocks noGrp="1"/>
          </p:cNvSpPr>
          <p:nvPr>
            <p:ph type="sldNum" sz="quarter" idx="5"/>
          </p:nvPr>
        </p:nvSpPr>
        <p:spPr bwMode="auto">
          <a:xfrm>
            <a:off x="3970338" y="8829675"/>
            <a:ext cx="3038475" cy="465138"/>
          </a:xfrm>
          <a:prstGeom prst="rect">
            <a:avLst/>
          </a:prstGeom>
          <a:noFill/>
          <a:ln>
            <a:miter lim="800000"/>
            <a:headEnd/>
            <a:tailEnd/>
          </a:ln>
        </p:spPr>
        <p:txBody>
          <a:bodyPr wrap="square" numCol="1" anchorCtr="0" compatLnSpc="1">
            <a:prstTxWarp prst="textNoShape">
              <a:avLst/>
            </a:prstTxWarp>
          </a:bodyPr>
          <a:lstStyle/>
          <a:p>
            <a:fld id="{67205B86-C157-4136-9D3B-665EB9F257FF}" type="slidenum">
              <a:rPr lang="en-US" smtClean="0"/>
              <a:pPr/>
              <a:t>19</a:t>
            </a:fld>
            <a:endParaRPr lang="en-US" dirty="0" smtClean="0"/>
          </a:p>
        </p:txBody>
      </p:sp>
    </p:spTree>
    <p:extLst>
      <p:ext uri="{BB962C8B-B14F-4D97-AF65-F5344CB8AC3E}">
        <p14:creationId xmlns:p14="http://schemas.microsoft.com/office/powerpoint/2010/main" val="184630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CCB807-246A-4264-A501-50B94C64F8F8}" type="slidenum">
              <a:rPr lang="en-US" altLang="en-US" smtClean="0">
                <a:latin typeface="Arial" panose="020B0604020202020204" pitchFamily="34" charset="0"/>
              </a:rPr>
              <a:pPr>
                <a:spcBef>
                  <a:spcPct val="0"/>
                </a:spcBef>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59270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CCB807-246A-4264-A501-50B94C64F8F8}" type="slidenum">
              <a:rPr lang="en-US" altLang="en-US" smtClean="0">
                <a:latin typeface="Arial" panose="020B0604020202020204" pitchFamily="34" charset="0"/>
              </a:rPr>
              <a:pPr>
                <a:spcBef>
                  <a:spcPct val="0"/>
                </a:spcBef>
              </a:pPr>
              <a:t>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7729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pitchFamily="34" charset="0"/>
              <a:buNone/>
              <a:defRPr/>
            </a:pPr>
            <a:r>
              <a:rPr lang="en-US" b="1" dirty="0" smtClean="0">
                <a:latin typeface="Arial" pitchFamily="34" charset="0"/>
                <a:cs typeface="Arial" pitchFamily="34" charset="0"/>
              </a:rPr>
              <a:t>COVER SLIDE GUIDELINES:</a:t>
            </a:r>
          </a:p>
          <a:p>
            <a:pPr>
              <a:buFont typeface="Arial" pitchFamily="34" charset="0"/>
              <a:buChar char="•"/>
              <a:defRPr/>
            </a:pPr>
            <a:r>
              <a:rPr lang="en-US" dirty="0" smtClean="0">
                <a:latin typeface="Arial" pitchFamily="34" charset="0"/>
                <a:cs typeface="Arial" pitchFamily="34" charset="0"/>
              </a:rPr>
              <a:t> Type the title of your briefing where indicated.  Titles on the cover slide will be in Arial font, Bolded, size 40 point, centered if possible, see note below.</a:t>
            </a:r>
          </a:p>
          <a:p>
            <a:pPr>
              <a:buFont typeface="Arial" pitchFamily="34" charset="0"/>
              <a:buChar char="•"/>
              <a:defRPr/>
            </a:pPr>
            <a:r>
              <a:rPr lang="en-US" dirty="0" smtClean="0">
                <a:latin typeface="Arial" pitchFamily="34" charset="0"/>
                <a:cs typeface="Arial" pitchFamily="34" charset="0"/>
              </a:rPr>
              <a:t> Type name of briefer in middle &amp; center (if known or if appropriate for the audience)</a:t>
            </a:r>
          </a:p>
          <a:p>
            <a:pPr>
              <a:buFont typeface="Arial" pitchFamily="34" charset="0"/>
              <a:buChar char="•"/>
              <a:defRPr/>
            </a:pPr>
            <a:r>
              <a:rPr lang="en-US" dirty="0" smtClean="0">
                <a:latin typeface="Arial" pitchFamily="34" charset="0"/>
                <a:cs typeface="Arial" pitchFamily="34" charset="0"/>
              </a:rPr>
              <a:t> Type the date of the briefing under briefer name.</a:t>
            </a:r>
          </a:p>
          <a:p>
            <a:pPr>
              <a:buFont typeface="Arial" pitchFamily="34" charset="0"/>
              <a:buChar char="•"/>
              <a:defRPr/>
            </a:pPr>
            <a:r>
              <a:rPr lang="en-US" dirty="0" smtClean="0">
                <a:latin typeface="Arial" pitchFamily="34" charset="0"/>
                <a:cs typeface="Arial" pitchFamily="34" charset="0"/>
              </a:rPr>
              <a:t> NOTE:  If the text looks off center or doesn’t fit properly because the title or the name of the briefer is too long, then left justify</a:t>
            </a:r>
          </a:p>
          <a:p>
            <a:pPr>
              <a:buFont typeface="Arial" pitchFamily="34" charset="0"/>
              <a:buNone/>
              <a:defRPr/>
            </a:pPr>
            <a:endParaRPr lang="en-US" dirty="0" smtClean="0">
              <a:latin typeface="Arial" pitchFamily="34" charset="0"/>
              <a:cs typeface="Arial" pitchFamily="34" charset="0"/>
            </a:endParaRPr>
          </a:p>
          <a:p>
            <a:pPr>
              <a:buFont typeface="Arial" pitchFamily="34" charset="0"/>
              <a:buNone/>
              <a:defRPr/>
            </a:pPr>
            <a:r>
              <a:rPr lang="en-US" b="1" dirty="0" smtClean="0">
                <a:latin typeface="Arial" pitchFamily="34" charset="0"/>
                <a:cs typeface="Arial" pitchFamily="34" charset="0"/>
              </a:rPr>
              <a:t>GUIDELINES FOR BRIEFING SLIDES:</a:t>
            </a:r>
          </a:p>
          <a:p>
            <a:pPr>
              <a:buFont typeface="Arial" pitchFamily="34" charset="0"/>
              <a:buChar char="•"/>
              <a:defRPr/>
            </a:pPr>
            <a:r>
              <a:rPr lang="en-US" dirty="0" smtClean="0">
                <a:latin typeface="Arial" pitchFamily="34" charset="0"/>
                <a:cs typeface="Arial" pitchFamily="34" charset="0"/>
              </a:rPr>
              <a:t> Slide titles will be in Arial font, Bolded, size 36 </a:t>
            </a:r>
          </a:p>
          <a:p>
            <a:pPr>
              <a:buFont typeface="Arial" pitchFamily="34" charset="0"/>
              <a:buChar char="•"/>
              <a:defRPr/>
            </a:pPr>
            <a:r>
              <a:rPr lang="en-US" dirty="0" smtClean="0">
                <a:latin typeface="Arial" pitchFamily="34" charset="0"/>
                <a:cs typeface="Arial" pitchFamily="34" charset="0"/>
              </a:rPr>
              <a:t> Sub-headings, if used will be in Arial font, Bolded, size 24 point</a:t>
            </a:r>
          </a:p>
          <a:p>
            <a:pPr>
              <a:buFont typeface="Arial" pitchFamily="34" charset="0"/>
              <a:buChar char="•"/>
              <a:defRPr/>
            </a:pPr>
            <a:r>
              <a:rPr lang="en-US" dirty="0" smtClean="0">
                <a:latin typeface="Arial" pitchFamily="34" charset="0"/>
                <a:cs typeface="Arial" pitchFamily="34" charset="0"/>
              </a:rPr>
              <a:t> Use the bullet format preset on the slide template.</a:t>
            </a:r>
          </a:p>
          <a:p>
            <a:pPr>
              <a:buFont typeface="Arial" pitchFamily="34" charset="0"/>
              <a:buChar char="•"/>
              <a:defRPr/>
            </a:pPr>
            <a:r>
              <a:rPr lang="en-US" dirty="0" smtClean="0">
                <a:latin typeface="Arial" pitchFamily="34" charset="0"/>
                <a:cs typeface="Arial" pitchFamily="34" charset="0"/>
              </a:rPr>
              <a:t> Text on the slide will be in Arial font, preferred size is 20.  Size the font appropriately keeping in mind the audience and the setting for the brief.  Text should be black.   </a:t>
            </a:r>
          </a:p>
          <a:p>
            <a:pPr>
              <a:buFont typeface="Arial" pitchFamily="34" charset="0"/>
              <a:buChar char="•"/>
              <a:defRPr/>
            </a:pPr>
            <a:endParaRPr lang="en-US" dirty="0" smtClean="0">
              <a:latin typeface="Arial" pitchFamily="34" charset="0"/>
              <a:cs typeface="Arial" pitchFamily="34" charset="0"/>
            </a:endParaRPr>
          </a:p>
          <a:p>
            <a:r>
              <a:rPr lang="en-US" b="1" dirty="0" err="1" smtClean="0">
                <a:latin typeface="Arial" pitchFamily="34" charset="0"/>
                <a:cs typeface="Arial" pitchFamily="34" charset="0"/>
              </a:rPr>
              <a:t>CG's</a:t>
            </a:r>
            <a:r>
              <a:rPr lang="en-US" b="1" dirty="0" smtClean="0">
                <a:latin typeface="Arial" pitchFamily="34" charset="0"/>
                <a:cs typeface="Arial" pitchFamily="34" charset="0"/>
              </a:rPr>
              <a:t> NEW GUIDELINES FOR CREATING BRIEFINGS:</a:t>
            </a:r>
          </a:p>
          <a:p>
            <a:pPr>
              <a:buFont typeface="Arial" pitchFamily="34" charset="0"/>
              <a:buChar char="•"/>
            </a:pPr>
            <a:r>
              <a:rPr lang="en-US" dirty="0" smtClean="0">
                <a:latin typeface="Arial" pitchFamily="34" charset="0"/>
                <a:cs typeface="Arial" pitchFamily="34" charset="0"/>
              </a:rPr>
              <a:t> Keep them black and white, concise, and free of clutter.  CG is a BLUF (Bottom Line Up Front) leader.  </a:t>
            </a:r>
          </a:p>
          <a:p>
            <a:pPr>
              <a:buFont typeface="Arial" pitchFamily="34" charset="0"/>
              <a:buChar char="•"/>
            </a:pPr>
            <a:r>
              <a:rPr lang="en-US" dirty="0" smtClean="0">
                <a:latin typeface="Arial" pitchFamily="34" charset="0"/>
                <a:cs typeface="Arial" pitchFamily="34" charset="0"/>
              </a:rPr>
              <a:t> Keep future presentations/briefs to no more than five slides.  </a:t>
            </a:r>
          </a:p>
          <a:p>
            <a:pPr>
              <a:buFont typeface="Arial" pitchFamily="34" charset="0"/>
              <a:buChar char="•"/>
            </a:pPr>
            <a:r>
              <a:rPr lang="en-US" dirty="0" smtClean="0">
                <a:latin typeface="Arial" pitchFamily="34" charset="0"/>
                <a:cs typeface="Arial" pitchFamily="34" charset="0"/>
              </a:rPr>
              <a:t> Highlight a few areas and emphasize your key points/intended takeaways. </a:t>
            </a:r>
          </a:p>
          <a:p>
            <a:pPr>
              <a:buFont typeface="Arial" pitchFamily="34" charset="0"/>
              <a:buChar char="•"/>
            </a:pPr>
            <a:r>
              <a:rPr lang="en-US" dirty="0" smtClean="0">
                <a:latin typeface="Arial" pitchFamily="34" charset="0"/>
                <a:cs typeface="Arial" pitchFamily="34" charset="0"/>
              </a:rPr>
              <a:t> Unless a picture serves an explicit purpose, don’t use them.</a:t>
            </a:r>
          </a:p>
          <a:p>
            <a:pPr>
              <a:buFont typeface="Arial" pitchFamily="34" charset="0"/>
              <a:buChar char="•"/>
            </a:pPr>
            <a:r>
              <a:rPr lang="en-US" dirty="0" smtClean="0">
                <a:latin typeface="Arial" pitchFamily="34" charset="0"/>
                <a:cs typeface="Arial" pitchFamily="34" charset="0"/>
              </a:rPr>
              <a:t> When briefing, do not read the chart.  </a:t>
            </a:r>
          </a:p>
          <a:p>
            <a:endParaRPr lang="en-US" dirty="0"/>
          </a:p>
        </p:txBody>
      </p:sp>
    </p:spTree>
    <p:extLst>
      <p:ext uri="{BB962C8B-B14F-4D97-AF65-F5344CB8AC3E}">
        <p14:creationId xmlns:p14="http://schemas.microsoft.com/office/powerpoint/2010/main" val="3632788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1200" dirty="0" smtClean="0"/>
              <a:t>Shipments with Pickup Dates Jun14 – 8 Jun 15</a:t>
            </a:r>
          </a:p>
          <a:p>
            <a:endParaRPr lang="en-US" dirty="0"/>
          </a:p>
        </p:txBody>
      </p:sp>
      <p:sp>
        <p:nvSpPr>
          <p:cNvPr id="4" name="Slide Number Placeholder 3"/>
          <p:cNvSpPr>
            <a:spLocks noGrp="1"/>
          </p:cNvSpPr>
          <p:nvPr>
            <p:ph type="sldNum" sz="quarter" idx="10"/>
          </p:nvPr>
        </p:nvSpPr>
        <p:spPr/>
        <p:txBody>
          <a:bodyPr/>
          <a:lstStyle/>
          <a:p>
            <a:pPr>
              <a:defRPr/>
            </a:pPr>
            <a:fld id="{EAEDFE5D-B77E-4E35-8FFC-CA0B94E16EBE}" type="slidenum">
              <a:rPr lang="en-US" smtClean="0"/>
              <a:pPr>
                <a:defRPr/>
              </a:pPr>
              <a:t>6</a:t>
            </a:fld>
            <a:endParaRPr lang="en-US" dirty="0"/>
          </a:p>
        </p:txBody>
      </p:sp>
    </p:spTree>
    <p:extLst>
      <p:ext uri="{BB962C8B-B14F-4D97-AF65-F5344CB8AC3E}">
        <p14:creationId xmlns:p14="http://schemas.microsoft.com/office/powerpoint/2010/main" val="135061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Additional Rate Filing Improvements PEO-T indicates</a:t>
            </a:r>
            <a:r>
              <a:rPr lang="en-US" sz="1200" kern="1200" baseline="0" dirty="0" smtClean="0">
                <a:solidFill>
                  <a:schemeClr val="tx1"/>
                </a:solidFill>
                <a:effectLst/>
                <a:latin typeface="+mn-lt"/>
                <a:ea typeface="+mn-ea"/>
                <a:cs typeface="+mn-cs"/>
              </a:rPr>
              <a:t> we’ll need to submit to the FRB</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SCR	TBD	Daily Rate Filing Report Format Change</a:t>
            </a:r>
          </a:p>
          <a:p>
            <a:r>
              <a:rPr lang="en-US" sz="1200" kern="1200" dirty="0" smtClean="0">
                <a:solidFill>
                  <a:schemeClr val="tx1"/>
                </a:solidFill>
                <a:effectLst/>
                <a:latin typeface="+mn-lt"/>
                <a:ea typeface="+mn-ea"/>
                <a:cs typeface="+mn-cs"/>
              </a:rPr>
              <a:t>SCR	TBD	Unable to review CRs after R1</a:t>
            </a:r>
          </a:p>
          <a:p>
            <a:r>
              <a:rPr lang="en-US" sz="1200" kern="1200" dirty="0" smtClean="0">
                <a:solidFill>
                  <a:schemeClr val="tx1"/>
                </a:solidFill>
                <a:effectLst/>
                <a:latin typeface="+mn-lt"/>
                <a:ea typeface="+mn-ea"/>
                <a:cs typeface="+mn-cs"/>
              </a:rPr>
              <a:t>SCR	TBD	Screen Refresh Required to see BRF changes in WB</a:t>
            </a:r>
          </a:p>
          <a:p>
            <a:r>
              <a:rPr lang="en-US" sz="1200" kern="1200" dirty="0" smtClean="0">
                <a:solidFill>
                  <a:schemeClr val="tx1"/>
                </a:solidFill>
                <a:effectLst/>
                <a:latin typeface="+mn-lt"/>
                <a:ea typeface="+mn-ea"/>
                <a:cs typeface="+mn-cs"/>
              </a:rPr>
              <a:t>SCR	TBD	Workbench Design Changes</a:t>
            </a:r>
          </a:p>
          <a:p>
            <a:r>
              <a:rPr lang="en-US" sz="1200" kern="1200" dirty="0" smtClean="0">
                <a:solidFill>
                  <a:schemeClr val="tx1"/>
                </a:solidFill>
                <a:effectLst/>
                <a:latin typeface="+mn-lt"/>
                <a:ea typeface="+mn-ea"/>
                <a:cs typeface="+mn-cs"/>
              </a:rPr>
              <a:t>SCR	TBD	User Interface for Competitive Ranges</a:t>
            </a:r>
          </a:p>
          <a:p>
            <a:r>
              <a:rPr lang="en-US" sz="1200" kern="1200" dirty="0" smtClean="0">
                <a:solidFill>
                  <a:schemeClr val="tx1"/>
                </a:solidFill>
                <a:effectLst/>
                <a:latin typeface="+mn-lt"/>
                <a:ea typeface="+mn-ea"/>
                <a:cs typeface="+mn-cs"/>
              </a:rPr>
              <a:t>SCR	TBD	User Interface for International Tender Reference Data</a:t>
            </a:r>
          </a:p>
          <a:p>
            <a:r>
              <a:rPr lang="en-US" sz="1200" kern="1200" dirty="0" smtClean="0">
                <a:solidFill>
                  <a:schemeClr val="tx1"/>
                </a:solidFill>
                <a:effectLst/>
                <a:latin typeface="+mn-lt"/>
                <a:ea typeface="+mn-ea"/>
                <a:cs typeface="+mn-cs"/>
              </a:rPr>
              <a:t>SCR	TBD	User Interface for 400NG Tariff Reference Data</a:t>
            </a:r>
          </a:p>
          <a:p>
            <a:r>
              <a:rPr lang="en-US" sz="1200" kern="1200" dirty="0" smtClean="0">
                <a:solidFill>
                  <a:schemeClr val="tx1"/>
                </a:solidFill>
                <a:effectLst/>
                <a:latin typeface="+mn-lt"/>
                <a:ea typeface="+mn-ea"/>
                <a:cs typeface="+mn-cs"/>
              </a:rPr>
              <a:t>SCR	TBD	User Interface for Channel Control Listing</a:t>
            </a:r>
          </a:p>
          <a:p>
            <a:r>
              <a:rPr lang="en-US" sz="1200" kern="1200" dirty="0" smtClean="0">
                <a:solidFill>
                  <a:schemeClr val="tx1"/>
                </a:solidFill>
                <a:effectLst/>
                <a:latin typeface="+mn-lt"/>
                <a:ea typeface="+mn-ea"/>
                <a:cs typeface="+mn-cs"/>
              </a:rPr>
              <a:t>SCR	588	Need indicator if a TSP has not filed rates for </a:t>
            </a:r>
            <a:endParaRPr lang="en-US" altLang="en-US" sz="1600"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B70888-C298-4BBF-A8C9-5253F6B28D2C}" type="slidenum">
              <a:rPr lang="en-US" altLang="en-US" smtClean="0">
                <a:latin typeface="Arial" panose="020B0604020202020204" pitchFamily="34" charset="0"/>
              </a:rPr>
              <a:pPr>
                <a:spcBef>
                  <a:spcPct val="0"/>
                </a:spcBef>
              </a:pPr>
              <a:t>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83089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400" b="0" dirty="0" smtClean="0"/>
              <a:t>Table</a:t>
            </a:r>
            <a:r>
              <a:rPr lang="en-US" sz="2400" b="0" baseline="0" dirty="0" smtClean="0"/>
              <a:t> of Contents for the Peak Message.  Will have printout available and details to respond accordingly</a:t>
            </a:r>
            <a:endParaRPr lang="en-US" dirty="0"/>
          </a:p>
        </p:txBody>
      </p:sp>
      <p:sp>
        <p:nvSpPr>
          <p:cNvPr id="4" name="Slide Number Placeholder 3"/>
          <p:cNvSpPr>
            <a:spLocks noGrp="1"/>
          </p:cNvSpPr>
          <p:nvPr>
            <p:ph type="sldNum" sz="quarter" idx="10"/>
          </p:nvPr>
        </p:nvSpPr>
        <p:spPr/>
        <p:txBody>
          <a:bodyPr/>
          <a:lstStyle/>
          <a:p>
            <a:fld id="{EF7D1DB7-3A43-413F-91DE-39D6D5CF146B}" type="slidenum">
              <a:rPr lang="en-US" smtClean="0"/>
              <a:pPr/>
              <a:t>8</a:t>
            </a:fld>
            <a:endParaRPr lang="en-US" dirty="0"/>
          </a:p>
        </p:txBody>
      </p:sp>
    </p:spTree>
    <p:extLst>
      <p:ext uri="{BB962C8B-B14F-4D97-AF65-F5344CB8AC3E}">
        <p14:creationId xmlns:p14="http://schemas.microsoft.com/office/powerpoint/2010/main" val="2469016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anose="020F0502020204030204" pitchFamily="34" charset="0"/>
              </a:defRPr>
            </a:lvl1pPr>
            <a:lvl2pPr marL="742950" indent="-285750" defTabSz="912813">
              <a:spcBef>
                <a:spcPct val="30000"/>
              </a:spcBef>
              <a:defRPr sz="1200">
                <a:solidFill>
                  <a:schemeClr val="tx1"/>
                </a:solidFill>
                <a:latin typeface="Calibri" panose="020F0502020204030204" pitchFamily="34" charset="0"/>
              </a:defRPr>
            </a:lvl2pPr>
            <a:lvl3pPr marL="1143000" indent="-228600" defTabSz="912813">
              <a:spcBef>
                <a:spcPct val="30000"/>
              </a:spcBef>
              <a:defRPr sz="1200">
                <a:solidFill>
                  <a:schemeClr val="tx1"/>
                </a:solidFill>
                <a:latin typeface="Calibri" panose="020F0502020204030204" pitchFamily="34" charset="0"/>
              </a:defRPr>
            </a:lvl3pPr>
            <a:lvl4pPr marL="1600200" indent="-228600" defTabSz="912813">
              <a:spcBef>
                <a:spcPct val="30000"/>
              </a:spcBef>
              <a:defRPr sz="1200">
                <a:solidFill>
                  <a:schemeClr val="tx1"/>
                </a:solidFill>
                <a:latin typeface="Calibri" panose="020F0502020204030204" pitchFamily="34" charset="0"/>
              </a:defRPr>
            </a:lvl4pPr>
            <a:lvl5pPr marL="2057400" indent="-228600" defTabSz="912813">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4DB0E4-848E-48A1-BCD6-169D9E707C61}" type="slidenum">
              <a:rPr lang="en-US" altLang="en-US" smtClean="0">
                <a:latin typeface="Arial" panose="020B0604020202020204" pitchFamily="34" charset="0"/>
              </a:rPr>
              <a:pPr>
                <a:spcBef>
                  <a:spcPct val="0"/>
                </a:spcBef>
              </a:pPr>
              <a:t>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625328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PPA letter below</a:t>
            </a:r>
          </a:p>
          <a:p>
            <a:r>
              <a:rPr lang="en-US" sz="1200" b="0" i="0" u="none" strike="noStrike" kern="1200" baseline="0" dirty="0" smtClean="0">
                <a:solidFill>
                  <a:schemeClr val="tx1"/>
                </a:solidFill>
                <a:latin typeface="+mn-lt"/>
                <a:ea typeface="+mn-ea"/>
                <a:cs typeface="+mn-cs"/>
              </a:rPr>
              <a:t>23 February 2015</a:t>
            </a:r>
          </a:p>
          <a:p>
            <a:r>
              <a:rPr lang="en-US" sz="1200" b="0" i="0" u="none" strike="noStrike" kern="1200" baseline="0" dirty="0" smtClean="0">
                <a:solidFill>
                  <a:schemeClr val="tx1"/>
                </a:solidFill>
                <a:latin typeface="+mn-lt"/>
                <a:ea typeface="+mn-ea"/>
                <a:cs typeface="+mn-cs"/>
              </a:rPr>
              <a:t>The Air Force Personal Property Activity, Headquarters has identified eight special interest areas to focus</a:t>
            </a:r>
          </a:p>
          <a:p>
            <a:r>
              <a:rPr lang="en-US" sz="1200" b="0" i="0" u="none" strike="noStrike" kern="1200" baseline="0" dirty="0" smtClean="0">
                <a:solidFill>
                  <a:schemeClr val="tx1"/>
                </a:solidFill>
                <a:latin typeface="+mn-lt"/>
                <a:ea typeface="+mn-ea"/>
                <a:cs typeface="+mn-cs"/>
              </a:rPr>
              <a:t>on during the upcoming Peak Season. Below is a list of violations and the corresponding reasons why</a:t>
            </a:r>
          </a:p>
          <a:p>
            <a:r>
              <a:rPr lang="en-US" sz="1200" b="0" i="0" u="none" strike="noStrike" kern="1200" baseline="0" dirty="0" smtClean="0">
                <a:solidFill>
                  <a:schemeClr val="tx1"/>
                </a:solidFill>
                <a:latin typeface="+mn-lt"/>
                <a:ea typeface="+mn-ea"/>
                <a:cs typeface="+mn-cs"/>
              </a:rPr>
              <a:t>these are viewed as customer service Special Interest Items (</a:t>
            </a:r>
            <a:r>
              <a:rPr lang="en-US" sz="1200" b="0" i="0" u="none" strike="noStrike" kern="1200" baseline="0" dirty="0" err="1" smtClean="0">
                <a:solidFill>
                  <a:schemeClr val="tx1"/>
                </a:solidFill>
                <a:latin typeface="+mn-lt"/>
                <a:ea typeface="+mn-ea"/>
                <a:cs typeface="+mn-cs"/>
              </a:rPr>
              <a:t>Slls</a:t>
            </a:r>
            <a:r>
              <a:rPr lang="en-US" sz="1200" b="0" i="0" u="none" strike="noStrike" kern="1200" baseline="0" dirty="0" smtClean="0">
                <a:solidFill>
                  <a:schemeClr val="tx1"/>
                </a:solidFill>
                <a:latin typeface="+mn-lt"/>
                <a:ea typeface="+mn-ea"/>
                <a:cs typeface="+mn-cs"/>
              </a:rPr>
              <a:t>). Our hope is your organizations will</a:t>
            </a:r>
          </a:p>
          <a:p>
            <a:r>
              <a:rPr lang="en-US" sz="1200" b="0" i="0" u="none" strike="noStrike" kern="1200" baseline="0" dirty="0" smtClean="0">
                <a:solidFill>
                  <a:schemeClr val="tx1"/>
                </a:solidFill>
                <a:latin typeface="+mn-lt"/>
                <a:ea typeface="+mn-ea"/>
                <a:cs typeface="+mn-cs"/>
              </a:rPr>
              <a:t>partner with us to mitigate service failures that negatively impact customers. We believe transparency</a:t>
            </a:r>
          </a:p>
          <a:p>
            <a:r>
              <a:rPr lang="en-US" sz="1200" b="0" i="0" u="none" strike="noStrike" kern="1200" baseline="0" dirty="0" smtClean="0">
                <a:solidFill>
                  <a:schemeClr val="tx1"/>
                </a:solidFill>
                <a:latin typeface="+mn-lt"/>
                <a:ea typeface="+mn-ea"/>
                <a:cs typeface="+mn-cs"/>
              </a:rPr>
              <a:t>and open communication are very important in forging a strong </a:t>
            </a:r>
            <a:r>
              <a:rPr lang="en-US" sz="1200" b="0" i="0" u="none" strike="noStrike" kern="1200" baseline="0" dirty="0" err="1" smtClean="0">
                <a:solidFill>
                  <a:schemeClr val="tx1"/>
                </a:solidFill>
                <a:latin typeface="+mn-lt"/>
                <a:ea typeface="+mn-ea"/>
                <a:cs typeface="+mn-cs"/>
              </a:rPr>
              <a:t>DoD</a:t>
            </a:r>
            <a:r>
              <a:rPr lang="en-US" sz="1200" b="0" i="0" u="none" strike="noStrike" kern="1200" baseline="0" dirty="0" smtClean="0">
                <a:solidFill>
                  <a:schemeClr val="tx1"/>
                </a:solidFill>
                <a:latin typeface="+mn-lt"/>
                <a:ea typeface="+mn-ea"/>
                <a:cs typeface="+mn-cs"/>
              </a:rPr>
              <a:t> and Industry partnership that will</a:t>
            </a:r>
          </a:p>
          <a:p>
            <a:r>
              <a:rPr lang="en-US" sz="1200" b="0" i="0" u="none" strike="noStrike" kern="1200" baseline="0" dirty="0" smtClean="0">
                <a:solidFill>
                  <a:schemeClr val="tx1"/>
                </a:solidFill>
                <a:latin typeface="+mn-lt"/>
                <a:ea typeface="+mn-ea"/>
                <a:cs typeface="+mn-cs"/>
              </a:rPr>
              <a:t>ensure world-class moving experiences for our service members and their families. Our Enterprise-wide</a:t>
            </a:r>
          </a:p>
          <a:p>
            <a:r>
              <a:rPr lang="en-US" sz="1200" b="0" i="0" u="none" strike="noStrike" kern="1200" baseline="0" dirty="0" err="1" smtClean="0">
                <a:solidFill>
                  <a:schemeClr val="tx1"/>
                </a:solidFill>
                <a:latin typeface="+mn-lt"/>
                <a:ea typeface="+mn-ea"/>
                <a:cs typeface="+mn-cs"/>
              </a:rPr>
              <a:t>Slls</a:t>
            </a:r>
            <a:r>
              <a:rPr lang="en-US" sz="1200" b="0" i="0" u="none" strike="noStrike" kern="1200" baseline="0" dirty="0" smtClean="0">
                <a:solidFill>
                  <a:schemeClr val="tx1"/>
                </a:solidFill>
                <a:latin typeface="+mn-lt"/>
                <a:ea typeface="+mn-ea"/>
                <a:cs typeface="+mn-cs"/>
              </a:rPr>
              <a:t> are as follows:</a:t>
            </a:r>
          </a:p>
          <a:p>
            <a:r>
              <a:rPr lang="en-US" sz="1200" b="0" i="0" u="none" strike="noStrike" kern="1200" baseline="0" dirty="0" smtClean="0">
                <a:solidFill>
                  <a:schemeClr val="tx1"/>
                </a:solidFill>
                <a:latin typeface="+mn-lt"/>
                <a:ea typeface="+mn-ea"/>
                <a:cs typeface="+mn-cs"/>
              </a:rPr>
              <a:t>1. Violation:</a:t>
            </a:r>
          </a:p>
          <a:p>
            <a:r>
              <a:rPr lang="en-US" sz="1200" b="0" i="0" u="none" strike="noStrike" kern="1200" baseline="0" dirty="0" smtClean="0">
                <a:solidFill>
                  <a:schemeClr val="tx1"/>
                </a:solidFill>
                <a:latin typeface="+mn-lt"/>
                <a:ea typeface="+mn-ea"/>
                <a:cs typeface="+mn-cs"/>
              </a:rPr>
              <a:t>TSP staying at the member's home past 2100-Ref: DTR Volume </a:t>
            </a:r>
            <a:r>
              <a:rPr lang="en-US" sz="1200" b="0" i="0" u="none" strike="noStrike" kern="1200" baseline="0" dirty="0" err="1" smtClean="0">
                <a:solidFill>
                  <a:schemeClr val="tx1"/>
                </a:solidFill>
                <a:latin typeface="+mn-lt"/>
                <a:ea typeface="+mn-ea"/>
                <a:cs typeface="+mn-cs"/>
              </a:rPr>
              <a:t>fV</a:t>
            </a:r>
            <a:r>
              <a:rPr lang="en-US" sz="1200" b="0" i="0" u="none" strike="noStrike" kern="1200" baseline="0" dirty="0" smtClean="0">
                <a:solidFill>
                  <a:schemeClr val="tx1"/>
                </a:solidFill>
                <a:latin typeface="+mn-lt"/>
                <a:ea typeface="+mn-ea"/>
                <a:cs typeface="+mn-cs"/>
              </a:rPr>
              <a:t>, Appendix B, Paragraph C. l .a -- "I</a:t>
            </a:r>
          </a:p>
          <a:p>
            <a:r>
              <a:rPr lang="en-US" sz="1200" b="0" i="0" u="none" strike="noStrike" kern="1200" baseline="0" dirty="0" smtClean="0">
                <a:solidFill>
                  <a:schemeClr val="tx1"/>
                </a:solidFill>
                <a:latin typeface="+mn-lt"/>
                <a:ea typeface="+mn-ea"/>
                <a:cs typeface="+mn-cs"/>
              </a:rPr>
              <a:t>further agree I must not begin any service that will not allow completion by 2100 hours without prior</a:t>
            </a:r>
          </a:p>
          <a:p>
            <a:r>
              <a:rPr lang="en-US" sz="1200" b="0" i="0" u="none" strike="noStrike" kern="1200" baseline="0" dirty="0" smtClean="0">
                <a:solidFill>
                  <a:schemeClr val="tx1"/>
                </a:solidFill>
                <a:latin typeface="+mn-lt"/>
                <a:ea typeface="+mn-ea"/>
                <a:cs typeface="+mn-cs"/>
              </a:rPr>
              <a:t>approval of the PPSO and the customer."</a:t>
            </a:r>
          </a:p>
          <a:p>
            <a:r>
              <a:rPr lang="en-US" sz="1200" b="0" i="0" u="none" strike="noStrike" kern="1200" baseline="0" dirty="0" smtClean="0">
                <a:solidFill>
                  <a:schemeClr val="tx1"/>
                </a:solidFill>
                <a:latin typeface="+mn-lt"/>
                <a:ea typeface="+mn-ea"/>
                <a:cs typeface="+mn-cs"/>
              </a:rPr>
              <a:t>Reason for Focus:</a:t>
            </a:r>
          </a:p>
          <a:p>
            <a:r>
              <a:rPr lang="en-US" sz="1200" b="0" i="0" u="none" strike="noStrike" kern="1200" baseline="0" dirty="0" smtClean="0">
                <a:solidFill>
                  <a:schemeClr val="tx1"/>
                </a:solidFill>
                <a:latin typeface="+mn-lt"/>
                <a:ea typeface="+mn-ea"/>
                <a:cs typeface="+mn-cs"/>
              </a:rPr>
              <a:t>Numerous customers complain how they feel forced to accept extremely late packaging and pick-up of</a:t>
            </a:r>
          </a:p>
          <a:p>
            <a:r>
              <a:rPr lang="en-US" sz="1200" b="0" i="0" u="none" strike="noStrike" kern="1200" baseline="0" dirty="0" smtClean="0">
                <a:solidFill>
                  <a:schemeClr val="tx1"/>
                </a:solidFill>
                <a:latin typeface="+mn-lt"/>
                <a:ea typeface="+mn-ea"/>
                <a:cs typeface="+mn-cs"/>
              </a:rPr>
              <a:t>their property to meet the time lines they have set for the PCS. TSP could leave but tell customer they</a:t>
            </a:r>
          </a:p>
          <a:p>
            <a:r>
              <a:rPr lang="en-US" sz="1200" b="0" i="0" u="none" strike="noStrike" kern="1200" baseline="0" dirty="0" smtClean="0">
                <a:solidFill>
                  <a:schemeClr val="tx1"/>
                </a:solidFill>
                <a:latin typeface="+mn-lt"/>
                <a:ea typeface="+mn-ea"/>
                <a:cs typeface="+mn-cs"/>
              </a:rPr>
              <a:t>may not be able to come back the next day to complete the shipment.</a:t>
            </a:r>
          </a:p>
          <a:p>
            <a:r>
              <a:rPr lang="en-US" sz="1200" b="0" i="0" u="none" strike="noStrike" kern="1200" baseline="0" dirty="0" smtClean="0">
                <a:solidFill>
                  <a:schemeClr val="tx1"/>
                </a:solidFill>
                <a:latin typeface="+mn-lt"/>
                <a:ea typeface="+mn-ea"/>
                <a:cs typeface="+mn-cs"/>
              </a:rPr>
              <a:t>2. Violation:</a:t>
            </a:r>
          </a:p>
          <a:p>
            <a:r>
              <a:rPr lang="en-US" sz="1200" b="0" i="0" u="none" strike="noStrike" kern="1200" baseline="0" dirty="0" smtClean="0">
                <a:solidFill>
                  <a:schemeClr val="tx1"/>
                </a:solidFill>
                <a:latin typeface="+mn-lt"/>
                <a:ea typeface="+mn-ea"/>
                <a:cs typeface="+mn-cs"/>
              </a:rPr>
              <a:t>Failure to complete pre-move survey-Ref: DTR Volume IV, Chapter 402 Paragraph C.7.c--"Subject to</a:t>
            </a:r>
          </a:p>
          <a:p>
            <a:r>
              <a:rPr lang="en-US" sz="1200" b="0" i="0" u="none" strike="noStrike" kern="1200" baseline="0" dirty="0" smtClean="0">
                <a:solidFill>
                  <a:schemeClr val="tx1"/>
                </a:solidFill>
                <a:latin typeface="+mn-lt"/>
                <a:ea typeface="+mn-ea"/>
                <a:cs typeface="+mn-cs"/>
              </a:rPr>
              <a:t>the customer's availability, the TSP will complete the pre-move survey and update DPS with pre-move</a:t>
            </a:r>
          </a:p>
          <a:p>
            <a:r>
              <a:rPr lang="en-US" sz="1200" b="0" i="0" u="none" strike="noStrike" kern="1200" baseline="0" dirty="0" smtClean="0">
                <a:solidFill>
                  <a:schemeClr val="tx1"/>
                </a:solidFill>
                <a:latin typeface="+mn-lt"/>
                <a:ea typeface="+mn-ea"/>
                <a:cs typeface="+mn-cs"/>
              </a:rPr>
              <a:t>survey data (e.g., pack/pickup dates, and ROD information) as soon as possible but NLT three GBDs</a:t>
            </a:r>
          </a:p>
          <a:p>
            <a:r>
              <a:rPr lang="en-US" sz="1200" b="0" i="0" u="none" strike="noStrike" kern="1200" baseline="0" dirty="0" smtClean="0">
                <a:solidFill>
                  <a:schemeClr val="tx1"/>
                </a:solidFill>
                <a:latin typeface="+mn-lt"/>
                <a:ea typeface="+mn-ea"/>
                <a:cs typeface="+mn-cs"/>
              </a:rPr>
              <a:t>prior to the pickup date. For short-fuse shipments: The TSP is required to conduct pre-move survey</a:t>
            </a:r>
          </a:p>
          <a:p>
            <a:r>
              <a:rPr lang="en-US" sz="1200" b="0" i="0" u="none" strike="noStrike" kern="1200" baseline="0" dirty="0" smtClean="0">
                <a:solidFill>
                  <a:schemeClr val="tx1"/>
                </a:solidFill>
                <a:latin typeface="+mn-lt"/>
                <a:ea typeface="+mn-ea"/>
                <a:cs typeface="+mn-cs"/>
              </a:rPr>
              <a:t>(physically or telephonically) and enter pre-move data (e.g., estimated weight, pack/pickup dates</a:t>
            </a:r>
          </a:p>
          <a:p>
            <a:r>
              <a:rPr lang="en-US" sz="1200" b="0" i="0" u="none" strike="noStrike" kern="1200" baseline="0" dirty="0" smtClean="0">
                <a:solidFill>
                  <a:schemeClr val="tx1"/>
                </a:solidFill>
                <a:latin typeface="+mn-lt"/>
                <a:ea typeface="+mn-ea"/>
                <a:cs typeface="+mn-cs"/>
              </a:rPr>
              <a:t>(including all changes) in DPS as soon as possible but NL T one GBD prior to the first scheduled</a:t>
            </a:r>
          </a:p>
          <a:p>
            <a:r>
              <a:rPr lang="en-US" sz="1200" b="0" i="0" u="none" strike="noStrike" kern="1200" baseline="0" dirty="0" smtClean="0">
                <a:solidFill>
                  <a:schemeClr val="tx1"/>
                </a:solidFill>
                <a:latin typeface="+mn-lt"/>
                <a:ea typeface="+mn-ea"/>
                <a:cs typeface="+mn-cs"/>
              </a:rPr>
              <a:t>pack/pickup date. NOTE: TSPs will notify the PPSO when the customer is unavailable for the pre-move</a:t>
            </a:r>
          </a:p>
          <a:p>
            <a:r>
              <a:rPr lang="en-US" sz="1200" b="0" i="0" u="none" strike="noStrike" kern="1200" baseline="0" dirty="0" smtClean="0">
                <a:solidFill>
                  <a:schemeClr val="tx1"/>
                </a:solidFill>
                <a:latin typeface="+mn-lt"/>
                <a:ea typeface="+mn-ea"/>
                <a:cs typeface="+mn-cs"/>
              </a:rPr>
              <a:t>survey."</a:t>
            </a:r>
          </a:p>
          <a:p>
            <a:r>
              <a:rPr lang="en-US" sz="1200" b="0" i="0" u="none" strike="noStrike" kern="1200" baseline="0" dirty="0" smtClean="0">
                <a:solidFill>
                  <a:schemeClr val="tx1"/>
                </a:solidFill>
                <a:latin typeface="+mn-lt"/>
                <a:ea typeface="+mn-ea"/>
                <a:cs typeface="+mn-cs"/>
              </a:rPr>
              <a:t>Reason for Focus:</a:t>
            </a:r>
          </a:p>
          <a:p>
            <a:r>
              <a:rPr lang="en-US" sz="1200" b="0" i="0" u="none" strike="noStrike" kern="1200" baseline="0" dirty="0" smtClean="0">
                <a:solidFill>
                  <a:schemeClr val="tx1"/>
                </a:solidFill>
                <a:latin typeface="+mn-lt"/>
                <a:ea typeface="+mn-ea"/>
                <a:cs typeface="+mn-cs"/>
              </a:rPr>
              <a:t>Numerous customer state they did not receive a pre-move survey or the pre-move survey was not</a:t>
            </a:r>
          </a:p>
          <a:p>
            <a:r>
              <a:rPr lang="en-US" sz="1200" b="0" i="0" u="none" strike="noStrike" kern="1200" baseline="0" dirty="0" smtClean="0">
                <a:solidFill>
                  <a:schemeClr val="tx1"/>
                </a:solidFill>
                <a:latin typeface="+mn-lt"/>
                <a:ea typeface="+mn-ea"/>
                <a:cs typeface="+mn-cs"/>
              </a:rPr>
              <a:t>effective. This is an important first step in having the correct packing supplies and personnel and</a:t>
            </a:r>
          </a:p>
          <a:p>
            <a:r>
              <a:rPr lang="en-US" sz="1200" b="0" i="0" u="none" strike="noStrike" kern="1200" baseline="0" dirty="0" smtClean="0">
                <a:solidFill>
                  <a:schemeClr val="tx1"/>
                </a:solidFill>
                <a:latin typeface="+mn-lt"/>
                <a:ea typeface="+mn-ea"/>
                <a:cs typeface="+mn-cs"/>
              </a:rPr>
              <a:t>identifies obstacles early enough in the process to take preventative action and improve the move.</a:t>
            </a:r>
          </a:p>
          <a:p>
            <a:r>
              <a:rPr lang="en-US" sz="1200" b="0" i="0" u="none" strike="noStrike" kern="1200" baseline="0" dirty="0" smtClean="0">
                <a:solidFill>
                  <a:schemeClr val="tx1"/>
                </a:solidFill>
                <a:latin typeface="+mn-lt"/>
                <a:ea typeface="+mn-ea"/>
                <a:cs typeface="+mn-cs"/>
              </a:rPr>
              <a:t>3. Violation:</a:t>
            </a:r>
          </a:p>
          <a:p>
            <a:r>
              <a:rPr lang="en-US" sz="1200" b="0" i="0" u="none" strike="noStrike" kern="1200" baseline="0" dirty="0" smtClean="0">
                <a:solidFill>
                  <a:schemeClr val="tx1"/>
                </a:solidFill>
                <a:latin typeface="+mn-lt"/>
                <a:ea typeface="+mn-ea"/>
                <a:cs typeface="+mn-cs"/>
              </a:rPr>
              <a:t>Failure to update DPS with a Scheduled Delivery Date-Ref: DTR Ref Volume IV, Chapter 402</a:t>
            </a:r>
          </a:p>
          <a:p>
            <a:r>
              <a:rPr lang="en-US" sz="1200" b="0" i="0" u="none" strike="noStrike" kern="1200" baseline="0" dirty="0" smtClean="0">
                <a:solidFill>
                  <a:schemeClr val="tx1"/>
                </a:solidFill>
                <a:latin typeface="+mn-lt"/>
                <a:ea typeface="+mn-ea"/>
                <a:cs typeface="+mn-cs"/>
              </a:rPr>
              <a:t>Paragraph D.3.b--"In all cases, except when a delivery is scheduled and executed on the same day, the</a:t>
            </a:r>
          </a:p>
          <a:p>
            <a:r>
              <a:rPr lang="en-US" sz="1200" b="0" i="0" u="none" strike="noStrike" kern="1200" baseline="0" dirty="0" smtClean="0">
                <a:solidFill>
                  <a:schemeClr val="tx1"/>
                </a:solidFill>
                <a:latin typeface="+mn-lt"/>
                <a:ea typeface="+mn-ea"/>
                <a:cs typeface="+mn-cs"/>
              </a:rPr>
              <a:t>TSP will enter the scheduled delivery date (including all changes) into the DPS as soon as possible but</a:t>
            </a:r>
          </a:p>
          <a:p>
            <a:r>
              <a:rPr lang="en-US" sz="1200" b="0" i="0" u="none" strike="noStrike" kern="1200" baseline="0" dirty="0" smtClean="0">
                <a:solidFill>
                  <a:schemeClr val="tx1"/>
                </a:solidFill>
                <a:latin typeface="+mn-lt"/>
                <a:ea typeface="+mn-ea"/>
                <a:cs typeface="+mn-cs"/>
              </a:rPr>
              <a:t>NL T the close of business on the day prior to the scheduled delivery date."</a:t>
            </a:r>
          </a:p>
          <a:p>
            <a:r>
              <a:rPr lang="en-US" sz="1200" b="0" i="0" u="none" strike="noStrike" kern="1200" baseline="0" dirty="0" smtClean="0">
                <a:solidFill>
                  <a:schemeClr val="tx1"/>
                </a:solidFill>
                <a:latin typeface="+mn-lt"/>
                <a:ea typeface="+mn-ea"/>
                <a:cs typeface="+mn-cs"/>
              </a:rPr>
              <a:t>Reason for Focus:</a:t>
            </a:r>
          </a:p>
          <a:p>
            <a:r>
              <a:rPr lang="en-US" sz="1200" b="0" i="0" u="none" strike="noStrike" kern="1200" baseline="0" dirty="0" smtClean="0">
                <a:solidFill>
                  <a:schemeClr val="tx1"/>
                </a:solidFill>
                <a:latin typeface="+mn-lt"/>
                <a:ea typeface="+mn-ea"/>
                <a:cs typeface="+mn-cs"/>
              </a:rPr>
              <a:t>The lack of a SOD prevents the Quality Assurance Inspectors to be present to inspect these shipments and</a:t>
            </a:r>
          </a:p>
          <a:p>
            <a:r>
              <a:rPr lang="en-US" sz="1200" b="0" i="0" u="none" strike="noStrike" kern="1200" baseline="0" dirty="0" smtClean="0">
                <a:solidFill>
                  <a:schemeClr val="tx1"/>
                </a:solidFill>
                <a:latin typeface="+mn-lt"/>
                <a:ea typeface="+mn-ea"/>
                <a:cs typeface="+mn-cs"/>
              </a:rPr>
              <a:t>hampers the effective management of SIT. HAFC analysis </a:t>
            </a:r>
            <a:r>
              <a:rPr lang="en-US" sz="1200" b="0" i="0" u="none" strike="noStrike" kern="1200" baseline="0" dirty="0" err="1" smtClean="0">
                <a:solidFill>
                  <a:schemeClr val="tx1"/>
                </a:solidFill>
                <a:latin typeface="+mn-lt"/>
                <a:ea typeface="+mn-ea"/>
                <a:cs typeface="+mn-cs"/>
              </a:rPr>
              <a:t>ofSDD</a:t>
            </a:r>
            <a:r>
              <a:rPr lang="en-US" sz="1200" b="0" i="0" u="none" strike="noStrike" kern="1200" baseline="0" dirty="0" smtClean="0">
                <a:solidFill>
                  <a:schemeClr val="tx1"/>
                </a:solidFill>
                <a:latin typeface="+mn-lt"/>
                <a:ea typeface="+mn-ea"/>
                <a:cs typeface="+mn-cs"/>
              </a:rPr>
              <a:t> conducted Jan 2016 showed more</a:t>
            </a:r>
          </a:p>
          <a:p>
            <a:r>
              <a:rPr lang="en-US" sz="1200" b="0" i="0" u="none" strike="noStrike" kern="1200" baseline="0" dirty="0" smtClean="0">
                <a:solidFill>
                  <a:schemeClr val="tx1"/>
                </a:solidFill>
                <a:latin typeface="+mn-lt"/>
                <a:ea typeface="+mn-ea"/>
                <a:cs typeface="+mn-cs"/>
              </a:rPr>
              <a:t>than 30% of shipments delivered did not contain a SOD. Daily live data shows 30-50 shipments</a:t>
            </a:r>
          </a:p>
          <a:p>
            <a:r>
              <a:rPr lang="en-US" sz="1200" b="0" i="0" u="none" strike="noStrike" kern="1200" baseline="0" dirty="0" smtClean="0">
                <a:solidFill>
                  <a:schemeClr val="tx1"/>
                </a:solidFill>
                <a:latin typeface="+mn-lt"/>
                <a:ea typeface="+mn-ea"/>
                <a:cs typeface="+mn-cs"/>
              </a:rPr>
              <a:t>scheduled for delivery on a particular day and then when reports are run after the fact more than 200</a:t>
            </a:r>
          </a:p>
          <a:p>
            <a:r>
              <a:rPr lang="en-US" sz="1200" b="0" i="0" u="none" strike="noStrike" kern="1200" baseline="0" dirty="0" smtClean="0">
                <a:solidFill>
                  <a:schemeClr val="tx1"/>
                </a:solidFill>
                <a:latin typeface="+mn-lt"/>
                <a:ea typeface="+mn-ea"/>
                <a:cs typeface="+mn-cs"/>
              </a:rPr>
              <a:t>shipments had occurred on those days.</a:t>
            </a:r>
          </a:p>
          <a:p>
            <a:r>
              <a:rPr lang="en-US" sz="1200" b="0" i="0" u="none" strike="noStrike" kern="1200" baseline="0" dirty="0" smtClean="0">
                <a:solidFill>
                  <a:schemeClr val="tx1"/>
                </a:solidFill>
                <a:latin typeface="+mn-lt"/>
                <a:ea typeface="+mn-ea"/>
                <a:cs typeface="+mn-cs"/>
              </a:rPr>
              <a:t>4. Violation:</a:t>
            </a:r>
          </a:p>
          <a:p>
            <a:r>
              <a:rPr lang="en-US" sz="1200" b="0" i="0" u="none" strike="noStrike" kern="1200" baseline="0" dirty="0" smtClean="0">
                <a:solidFill>
                  <a:schemeClr val="tx1"/>
                </a:solidFill>
                <a:latin typeface="+mn-lt"/>
                <a:ea typeface="+mn-ea"/>
                <a:cs typeface="+mn-cs"/>
              </a:rPr>
              <a:t>Failed to deliver shipment on or before the RDD--Ref: DTR 4500.9-R Part IV, Appendix B., Para </a:t>
            </a:r>
            <a:r>
              <a:rPr lang="en-US" sz="1200" b="0" i="0" u="none" strike="noStrike" kern="1200" baseline="0" dirty="0" err="1" smtClean="0">
                <a:solidFill>
                  <a:schemeClr val="tx1"/>
                </a:solidFill>
                <a:latin typeface="+mn-lt"/>
                <a:ea typeface="+mn-ea"/>
                <a:cs typeface="+mn-cs"/>
              </a:rPr>
              <a:t>C.l.a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"When a shipment is accepted at origin, I agree to meet the specified pickup date and will deliver the</a:t>
            </a:r>
          </a:p>
          <a:p>
            <a:r>
              <a:rPr lang="en-US" sz="1200" b="0" i="0" u="none" strike="noStrike" kern="1200" baseline="0" dirty="0" smtClean="0">
                <a:solidFill>
                  <a:schemeClr val="tx1"/>
                </a:solidFill>
                <a:latin typeface="+mn-lt"/>
                <a:ea typeface="+mn-ea"/>
                <a:cs typeface="+mn-cs"/>
              </a:rPr>
              <a:t>shipment on or before the RDD as stated on the BL."</a:t>
            </a:r>
          </a:p>
          <a:p>
            <a:r>
              <a:rPr lang="en-US" sz="1200" b="0" i="0" u="none" strike="noStrike" kern="1200" baseline="0" dirty="0" smtClean="0">
                <a:solidFill>
                  <a:schemeClr val="tx1"/>
                </a:solidFill>
                <a:latin typeface="+mn-lt"/>
                <a:ea typeface="+mn-ea"/>
                <a:cs typeface="+mn-cs"/>
              </a:rPr>
              <a:t>Reason for Focus:</a:t>
            </a:r>
          </a:p>
          <a:p>
            <a:r>
              <a:rPr lang="en-US" sz="1200" b="0" i="0" u="none" strike="noStrike" kern="1200" baseline="0" dirty="0" smtClean="0">
                <a:solidFill>
                  <a:schemeClr val="tx1"/>
                </a:solidFill>
                <a:latin typeface="+mn-lt"/>
                <a:ea typeface="+mn-ea"/>
                <a:cs typeface="+mn-cs"/>
              </a:rPr>
              <a:t>More than 30% of </a:t>
            </a:r>
            <a:r>
              <a:rPr lang="en-US" sz="1200" b="0" i="0" u="none" strike="noStrike" kern="1200" baseline="0" dirty="0" err="1" smtClean="0">
                <a:solidFill>
                  <a:schemeClr val="tx1"/>
                </a:solidFill>
                <a:latin typeface="+mn-lt"/>
                <a:ea typeface="+mn-ea"/>
                <a:cs typeface="+mn-cs"/>
              </a:rPr>
              <a:t>dHHG</a:t>
            </a:r>
            <a:r>
              <a:rPr lang="en-US" sz="1200" b="0" i="0" u="none" strike="noStrike" kern="1200" baseline="0" dirty="0" smtClean="0">
                <a:solidFill>
                  <a:schemeClr val="tx1"/>
                </a:solidFill>
                <a:latin typeface="+mn-lt"/>
                <a:ea typeface="+mn-ea"/>
                <a:cs typeface="+mn-cs"/>
              </a:rPr>
              <a:t> in peak season 2015 arrived after the ROD.</a:t>
            </a:r>
          </a:p>
          <a:p>
            <a:r>
              <a:rPr lang="en-US" sz="1200" b="0" i="0" u="none" strike="noStrike" kern="1200" baseline="0" dirty="0" smtClean="0">
                <a:solidFill>
                  <a:schemeClr val="tx1"/>
                </a:solidFill>
                <a:latin typeface="+mn-lt"/>
                <a:ea typeface="+mn-ea"/>
                <a:cs typeface="+mn-cs"/>
              </a:rPr>
              <a:t>5. Violation:</a:t>
            </a:r>
          </a:p>
          <a:p>
            <a:r>
              <a:rPr lang="en-US" sz="1200" b="0" i="0" u="none" strike="noStrike" kern="1200" baseline="0" dirty="0" smtClean="0">
                <a:solidFill>
                  <a:schemeClr val="tx1"/>
                </a:solidFill>
                <a:latin typeface="+mn-lt"/>
                <a:ea typeface="+mn-ea"/>
                <a:cs typeface="+mn-cs"/>
              </a:rPr>
              <a:t>Failure to update DPS with Reweigh information-Ref: DTR 4500.9-R, Part IV, Chapter 402, Para D.7.</a:t>
            </a:r>
          </a:p>
          <a:p>
            <a:r>
              <a:rPr lang="en-US" sz="1200" b="0" i="0" u="none" strike="noStrike" kern="1200" baseline="0" dirty="0" smtClean="0">
                <a:solidFill>
                  <a:schemeClr val="tx1"/>
                </a:solidFill>
                <a:latin typeface="+mn-lt"/>
                <a:ea typeface="+mn-ea"/>
                <a:cs typeface="+mn-cs"/>
              </a:rPr>
              <a:t>(b ). "The TSP must enter the reweigh information (e.g. gross: tare; net weights; ticket number (if</a:t>
            </a:r>
          </a:p>
          <a:p>
            <a:r>
              <a:rPr lang="en-US" sz="1200" b="0" i="0" u="none" strike="noStrike" kern="1200" baseline="0" dirty="0" smtClean="0">
                <a:solidFill>
                  <a:schemeClr val="tx1"/>
                </a:solidFill>
                <a:latin typeface="+mn-lt"/>
                <a:ea typeface="+mn-ea"/>
                <a:cs typeface="+mn-cs"/>
              </a:rPr>
              <a:t>applicable); and reweigh date) into DPS and submit weight tickets to the ordering PPSO within seven</a:t>
            </a:r>
          </a:p>
          <a:p>
            <a:r>
              <a:rPr lang="en-US" sz="1200" b="0" i="0" u="none" strike="noStrike" kern="1200" baseline="0" dirty="0" smtClean="0">
                <a:solidFill>
                  <a:schemeClr val="tx1"/>
                </a:solidFill>
                <a:latin typeface="+mn-lt"/>
                <a:ea typeface="+mn-ea"/>
                <a:cs typeface="+mn-cs"/>
              </a:rPr>
              <a:t>working days."</a:t>
            </a:r>
          </a:p>
          <a:p>
            <a:r>
              <a:rPr lang="en-US" sz="1200" b="0" i="0" u="none" strike="noStrike" kern="1200" baseline="0" dirty="0" smtClean="0">
                <a:solidFill>
                  <a:schemeClr val="tx1"/>
                </a:solidFill>
                <a:latin typeface="+mn-lt"/>
                <a:ea typeface="+mn-ea"/>
                <a:cs typeface="+mn-cs"/>
              </a:rPr>
              <a:t>Reason for Focus:</a:t>
            </a:r>
          </a:p>
          <a:p>
            <a:r>
              <a:rPr lang="en-US" sz="1200" b="0" i="0" u="none" strike="noStrike" kern="1200" baseline="0" dirty="0" smtClean="0">
                <a:solidFill>
                  <a:schemeClr val="tx1"/>
                </a:solidFill>
                <a:latin typeface="+mn-lt"/>
                <a:ea typeface="+mn-ea"/>
                <a:cs typeface="+mn-cs"/>
              </a:rPr>
              <a:t>Accuracy of weight is a Do DIG Special Interest Item. More than $500,000 from HAFC would have been</a:t>
            </a:r>
          </a:p>
          <a:p>
            <a:r>
              <a:rPr lang="en-US" sz="1200" b="0" i="0" u="none" strike="noStrike" kern="1200" baseline="0" dirty="0" smtClean="0">
                <a:solidFill>
                  <a:schemeClr val="tx1"/>
                </a:solidFill>
                <a:latin typeface="+mn-lt"/>
                <a:ea typeface="+mn-ea"/>
                <a:cs typeface="+mn-cs"/>
              </a:rPr>
              <a:t>spent if reweighs were not accomplished.</a:t>
            </a:r>
          </a:p>
          <a:p>
            <a:r>
              <a:rPr lang="en-US" sz="1200" b="0" i="0" u="none" strike="noStrike" kern="1200" baseline="0" dirty="0" smtClean="0">
                <a:solidFill>
                  <a:schemeClr val="tx1"/>
                </a:solidFill>
                <a:latin typeface="+mn-lt"/>
                <a:ea typeface="+mn-ea"/>
                <a:cs typeface="+mn-cs"/>
              </a:rPr>
              <a:t>6. Violation:</a:t>
            </a:r>
          </a:p>
          <a:p>
            <a:r>
              <a:rPr lang="en-US" sz="1200" b="0" i="0" u="none" strike="noStrike" kern="1200" baseline="0" dirty="0" smtClean="0">
                <a:solidFill>
                  <a:schemeClr val="tx1"/>
                </a:solidFill>
                <a:latin typeface="+mn-lt"/>
                <a:ea typeface="+mn-ea"/>
                <a:cs typeface="+mn-cs"/>
              </a:rPr>
              <a:t>Failure to unload and unpack at destination-Ref: DTR 4500.9-R Part IV, Appendix B., Para C.13 "All</a:t>
            </a:r>
          </a:p>
          <a:p>
            <a:r>
              <a:rPr lang="en-US" sz="1200" b="0" i="0" u="none" strike="noStrike" kern="1200" baseline="0" dirty="0" smtClean="0">
                <a:solidFill>
                  <a:schemeClr val="tx1"/>
                </a:solidFill>
                <a:latin typeface="+mn-lt"/>
                <a:ea typeface="+mn-ea"/>
                <a:cs typeface="+mn-cs"/>
              </a:rPr>
              <a:t>articles disassembled by the TSP or originating from non-temporary storage must be reassembled. On a</a:t>
            </a:r>
          </a:p>
          <a:p>
            <a:r>
              <a:rPr lang="en-US" sz="1200" b="0" i="0" u="none" strike="noStrike" kern="1200" baseline="0" dirty="0" smtClean="0">
                <a:solidFill>
                  <a:schemeClr val="tx1"/>
                </a:solidFill>
                <a:latin typeface="+mn-lt"/>
                <a:ea typeface="+mn-ea"/>
                <a:cs typeface="+mn-cs"/>
              </a:rPr>
              <a:t>one-time basis, all barrels, boxes, cartons, and/or crates must be unpacked (upon request) and the contents</a:t>
            </a:r>
          </a:p>
          <a:p>
            <a:r>
              <a:rPr lang="en-US" sz="1200" b="0" i="0" u="none" strike="noStrike" kern="1200" baseline="0" dirty="0" smtClean="0">
                <a:solidFill>
                  <a:schemeClr val="tx1"/>
                </a:solidFill>
                <a:latin typeface="+mn-lt"/>
                <a:ea typeface="+mn-ea"/>
                <a:cs typeface="+mn-cs"/>
              </a:rPr>
              <a:t>placed in a room designated by the customer."</a:t>
            </a:r>
          </a:p>
          <a:p>
            <a:r>
              <a:rPr lang="en-US" sz="1200" b="0" i="0" u="none" strike="noStrike" kern="1200" baseline="0" dirty="0" smtClean="0">
                <a:solidFill>
                  <a:schemeClr val="tx1"/>
                </a:solidFill>
                <a:latin typeface="+mn-lt"/>
                <a:ea typeface="+mn-ea"/>
                <a:cs typeface="+mn-cs"/>
              </a:rPr>
              <a:t>Reason for Focus:</a:t>
            </a:r>
          </a:p>
          <a:p>
            <a:r>
              <a:rPr lang="en-US" sz="1200" b="0" i="0" u="none" strike="noStrike" kern="1200" baseline="0" dirty="0" smtClean="0">
                <a:solidFill>
                  <a:schemeClr val="tx1"/>
                </a:solidFill>
                <a:latin typeface="+mn-lt"/>
                <a:ea typeface="+mn-ea"/>
                <a:cs typeface="+mn-cs"/>
              </a:rPr>
              <a:t>A routine problem heard from customers is how the crew "gets an attitude" when they request unpacking,</a:t>
            </a:r>
          </a:p>
          <a:p>
            <a:r>
              <a:rPr lang="en-US" sz="1200" b="0" i="0" u="none" strike="noStrike" kern="1200" baseline="0" dirty="0" smtClean="0">
                <a:solidFill>
                  <a:schemeClr val="tx1"/>
                </a:solidFill>
                <a:latin typeface="+mn-lt"/>
                <a:ea typeface="+mn-ea"/>
                <a:cs typeface="+mn-cs"/>
              </a:rPr>
              <a:t>and things "go downhill from there". Or drivers will tell customers they don't unpack/reassemble, that</a:t>
            </a:r>
          </a:p>
          <a:p>
            <a:r>
              <a:rPr lang="en-US" sz="1200" b="0" i="0" u="none" strike="noStrike" kern="1200" baseline="0" dirty="0" smtClean="0">
                <a:solidFill>
                  <a:schemeClr val="tx1"/>
                </a:solidFill>
                <a:latin typeface="+mn-lt"/>
                <a:ea typeface="+mn-ea"/>
                <a:cs typeface="+mn-cs"/>
              </a:rPr>
              <a:t>service will need to be scheduled through the local agency. </a:t>
            </a:r>
            <a:r>
              <a:rPr lang="en-US" sz="1200" b="0" i="0" u="none" strike="noStrike" kern="1200" baseline="0" dirty="0" err="1" smtClean="0">
                <a:solidFill>
                  <a:schemeClr val="tx1"/>
                </a:solidFill>
                <a:latin typeface="+mn-lt"/>
                <a:ea typeface="+mn-ea"/>
                <a:cs typeface="+mn-cs"/>
              </a:rPr>
              <a:t>Th$lt</a:t>
            </a:r>
            <a:r>
              <a:rPr lang="en-US" sz="1200" b="0" i="0" u="none" strike="noStrike" kern="1200" baseline="0" dirty="0" smtClean="0">
                <a:solidFill>
                  <a:schemeClr val="tx1"/>
                </a:solidFill>
                <a:latin typeface="+mn-lt"/>
                <a:ea typeface="+mn-ea"/>
                <a:cs typeface="+mn-cs"/>
              </a:rPr>
              <a:t> well may be the case, but the TSP needs</a:t>
            </a:r>
          </a:p>
          <a:p>
            <a:r>
              <a:rPr lang="en-US" sz="1200" b="0" i="0" u="none" strike="noStrike" kern="1200" baseline="0" dirty="0" smtClean="0">
                <a:solidFill>
                  <a:schemeClr val="tx1"/>
                </a:solidFill>
                <a:latin typeface="+mn-lt"/>
                <a:ea typeface="+mn-ea"/>
                <a:cs typeface="+mn-cs"/>
              </a:rPr>
              <a:t>to plan accordingly and make those arrangements beforehand. In most cases the Government is paying</a:t>
            </a:r>
          </a:p>
          <a:p>
            <a:r>
              <a:rPr lang="en-US" sz="1200" b="0" i="0" u="none" strike="noStrike" kern="1200" baseline="0" dirty="0" smtClean="0">
                <a:solidFill>
                  <a:schemeClr val="tx1"/>
                </a:solidFill>
                <a:latin typeface="+mn-lt"/>
                <a:ea typeface="+mn-ea"/>
                <a:cs typeface="+mn-cs"/>
              </a:rPr>
              <a:t>for full service packing/unpacking that does not occur or occurs at great aggravation to the customer.</a:t>
            </a:r>
          </a:p>
          <a:p>
            <a:r>
              <a:rPr lang="en-US" sz="1200" b="0" i="0" u="none" strike="noStrike" kern="1200" baseline="0" dirty="0" smtClean="0">
                <a:solidFill>
                  <a:schemeClr val="tx1"/>
                </a:solidFill>
                <a:latin typeface="+mn-lt"/>
                <a:ea typeface="+mn-ea"/>
                <a:cs typeface="+mn-cs"/>
              </a:rPr>
              <a:t>7. Violation:</a:t>
            </a:r>
          </a:p>
          <a:p>
            <a:r>
              <a:rPr lang="en-US" sz="1200" b="0" i="0" u="none" strike="noStrike" kern="1200" baseline="0" dirty="0" smtClean="0">
                <a:solidFill>
                  <a:schemeClr val="tx1"/>
                </a:solidFill>
                <a:latin typeface="+mn-lt"/>
                <a:ea typeface="+mn-ea"/>
                <a:cs typeface="+mn-cs"/>
              </a:rPr>
              <a:t>Failure to settle Claims in a timely manner-Ref: The Defense Personal Property Program Claims and</a:t>
            </a:r>
          </a:p>
          <a:p>
            <a:r>
              <a:rPr lang="en-US" sz="1200" b="0" i="0" u="none" strike="noStrike" kern="1200" baseline="0" dirty="0" smtClean="0">
                <a:solidFill>
                  <a:schemeClr val="tx1"/>
                </a:solidFill>
                <a:latin typeface="+mn-lt"/>
                <a:ea typeface="+mn-ea"/>
                <a:cs typeface="+mn-cs"/>
              </a:rPr>
              <a:t>Liability, paragraph 2.4, "2.4.1. On loss and damage claims, the TSP shall pay, deny, or make an offer</a:t>
            </a:r>
          </a:p>
          <a:p>
            <a:r>
              <a:rPr lang="en-US" sz="1200" b="0" i="0" u="none" strike="noStrike" kern="1200" baseline="0" dirty="0" smtClean="0">
                <a:solidFill>
                  <a:schemeClr val="tx1"/>
                </a:solidFill>
                <a:latin typeface="+mn-lt"/>
                <a:ea typeface="+mn-ea"/>
                <a:cs typeface="+mn-cs"/>
              </a:rPr>
              <a:t>within 60 days of receipt of a complete, substantiated claim through DPS. 2.4.2. The TSP will complete</a:t>
            </a:r>
          </a:p>
          <a:p>
            <a:r>
              <a:rPr lang="en-US" sz="1200" b="0" i="0" u="none" strike="noStrike" kern="1200" baseline="0" dirty="0" smtClean="0">
                <a:solidFill>
                  <a:schemeClr val="tx1"/>
                </a:solidFill>
                <a:latin typeface="+mn-lt"/>
                <a:ea typeface="+mn-ea"/>
                <a:cs typeface="+mn-cs"/>
              </a:rPr>
              <a:t>payment to the customer or repair of items within 30 days of receipt of notice that the customer has</a:t>
            </a:r>
          </a:p>
          <a:p>
            <a:r>
              <a:rPr lang="en-US" sz="1200" b="0" i="0" u="none" strike="noStrike" kern="1200" baseline="0" dirty="0" smtClean="0">
                <a:solidFill>
                  <a:schemeClr val="tx1"/>
                </a:solidFill>
                <a:latin typeface="+mn-lt"/>
                <a:ea typeface="+mn-ea"/>
                <a:cs typeface="+mn-cs"/>
              </a:rPr>
              <a:t>accepted a full or partial settlement."</a:t>
            </a:r>
          </a:p>
          <a:p>
            <a:r>
              <a:rPr lang="en-US" sz="1200" b="0" i="0" u="none" strike="noStrike" kern="1200" baseline="0" dirty="0" smtClean="0">
                <a:solidFill>
                  <a:schemeClr val="tx1"/>
                </a:solidFill>
                <a:latin typeface="+mn-lt"/>
                <a:ea typeface="+mn-ea"/>
                <a:cs typeface="+mn-cs"/>
              </a:rPr>
              <a:t>Reason for Focus:</a:t>
            </a:r>
          </a:p>
          <a:p>
            <a:r>
              <a:rPr lang="en-US" sz="1200" b="0" i="0" u="none" strike="noStrike" kern="1200" baseline="0" dirty="0" smtClean="0">
                <a:solidFill>
                  <a:schemeClr val="tx1"/>
                </a:solidFill>
                <a:latin typeface="+mn-lt"/>
                <a:ea typeface="+mn-ea"/>
                <a:cs typeface="+mn-cs"/>
              </a:rPr>
              <a:t>Customers complain about lack of TSP communication/support when processing claims.</a:t>
            </a:r>
          </a:p>
          <a:p>
            <a:r>
              <a:rPr lang="en-US" sz="1200" b="0" i="0" u="none" strike="noStrike" kern="1200" baseline="0" dirty="0" smtClean="0">
                <a:solidFill>
                  <a:schemeClr val="tx1"/>
                </a:solidFill>
                <a:latin typeface="+mn-lt"/>
                <a:ea typeface="+mn-ea"/>
                <a:cs typeface="+mn-cs"/>
              </a:rPr>
              <a:t>8. Violation:</a:t>
            </a:r>
          </a:p>
          <a:p>
            <a:r>
              <a:rPr lang="en-US" sz="1200" b="0" i="0" u="none" strike="noStrike" kern="1200" baseline="0" dirty="0" smtClean="0">
                <a:solidFill>
                  <a:schemeClr val="tx1"/>
                </a:solidFill>
                <a:latin typeface="+mn-lt"/>
                <a:ea typeface="+mn-ea"/>
                <a:cs typeface="+mn-cs"/>
              </a:rPr>
              <a:t>Failure to settle inconvenience claims in a timely manner-Ref: DTR 4500.9-R Part IV, Appendix B.,</a:t>
            </a:r>
          </a:p>
          <a:p>
            <a:r>
              <a:rPr lang="en-US" sz="1200" b="0" i="0" u="none" strike="noStrike" kern="1200" baseline="0" dirty="0" smtClean="0">
                <a:solidFill>
                  <a:schemeClr val="tx1"/>
                </a:solidFill>
                <a:latin typeface="+mn-lt"/>
                <a:ea typeface="+mn-ea"/>
                <a:cs typeface="+mn-cs"/>
              </a:rPr>
              <a:t>Para C.13 .b, "I agree to acknowledge receipt of an inconvenience claim filed by a customer or a PPSO</a:t>
            </a:r>
          </a:p>
          <a:p>
            <a:r>
              <a:rPr lang="en-US" sz="1200" b="0" i="0" u="none" strike="noStrike" kern="1200" baseline="0" dirty="0" smtClean="0">
                <a:solidFill>
                  <a:schemeClr val="tx1"/>
                </a:solidFill>
                <a:latin typeface="+mn-lt"/>
                <a:ea typeface="+mn-ea"/>
                <a:cs typeface="+mn-cs"/>
              </a:rPr>
              <a:t>within seven calendar days from the date of receipt. I further agree to reimburse the customer within 30</a:t>
            </a:r>
          </a:p>
          <a:p>
            <a:r>
              <a:rPr lang="en-US" sz="1200" b="0" i="0" u="none" strike="noStrike" kern="1200" baseline="0" dirty="0" smtClean="0">
                <a:solidFill>
                  <a:schemeClr val="tx1"/>
                </a:solidFill>
                <a:latin typeface="+mn-lt"/>
                <a:ea typeface="+mn-ea"/>
                <a:cs typeface="+mn-cs"/>
              </a:rPr>
              <a:t>days from receipt for reasonable out-of-pocket expenses while awaiting the delivery of their Household</a:t>
            </a:r>
          </a:p>
          <a:p>
            <a:r>
              <a:rPr lang="en-US" sz="1200" b="0" i="0" u="none" strike="noStrike" kern="1200" baseline="0" dirty="0" smtClean="0">
                <a:solidFill>
                  <a:schemeClr val="tx1"/>
                </a:solidFill>
                <a:latin typeface="+mn-lt"/>
                <a:ea typeface="+mn-ea"/>
                <a:cs typeface="+mn-cs"/>
              </a:rPr>
              <a:t>Goods (HHG) or Unaccompanied Baggage (UB) which result from my failure to pick up on the agreed</a:t>
            </a:r>
          </a:p>
          <a:p>
            <a:r>
              <a:rPr lang="en-US" sz="1200" b="0" i="0" u="none" strike="noStrike" kern="1200" baseline="0" dirty="0" smtClean="0">
                <a:solidFill>
                  <a:schemeClr val="tx1"/>
                </a:solidFill>
                <a:latin typeface="+mn-lt"/>
                <a:ea typeface="+mn-ea"/>
                <a:cs typeface="+mn-cs"/>
              </a:rPr>
              <a:t>dates and deliver on or before the ROD as stated on the BL or correction notice thereof."</a:t>
            </a:r>
          </a:p>
          <a:p>
            <a:r>
              <a:rPr lang="en-US" sz="1200" b="0" i="0" u="none" strike="noStrike" kern="1200" baseline="0" dirty="0" smtClean="0">
                <a:solidFill>
                  <a:schemeClr val="tx1"/>
                </a:solidFill>
                <a:latin typeface="+mn-lt"/>
                <a:ea typeface="+mn-ea"/>
                <a:cs typeface="+mn-cs"/>
              </a:rPr>
              <a:t>Reason for Focus:</a:t>
            </a:r>
          </a:p>
          <a:p>
            <a:r>
              <a:rPr lang="en-US" sz="1200" b="0" i="0" u="none" strike="noStrike" kern="1200" baseline="0" dirty="0" smtClean="0">
                <a:solidFill>
                  <a:schemeClr val="tx1"/>
                </a:solidFill>
                <a:latin typeface="+mn-lt"/>
                <a:ea typeface="+mn-ea"/>
                <a:cs typeface="+mn-cs"/>
              </a:rPr>
              <a:t>Customers complain about lack of TSP communication/support when processing claims.</a:t>
            </a:r>
          </a:p>
          <a:p>
            <a:r>
              <a:rPr lang="en-US" sz="1200" b="0" i="0" u="none" strike="noStrike" kern="1200" baseline="0" dirty="0" smtClean="0">
                <a:solidFill>
                  <a:schemeClr val="tx1"/>
                </a:solidFill>
                <a:latin typeface="+mn-lt"/>
                <a:ea typeface="+mn-ea"/>
                <a:cs typeface="+mn-cs"/>
              </a:rPr>
              <a:t>The Air Force Personal Property Enterprise is committed to improving customer service and is fully</a:t>
            </a:r>
          </a:p>
          <a:p>
            <a:r>
              <a:rPr lang="en-US" sz="1200" b="0" i="0" u="none" strike="noStrike" kern="1200" baseline="0" dirty="0" smtClean="0">
                <a:solidFill>
                  <a:schemeClr val="tx1"/>
                </a:solidFill>
                <a:latin typeface="+mn-lt"/>
                <a:ea typeface="+mn-ea"/>
                <a:cs typeface="+mn-cs"/>
              </a:rPr>
              <a:t>aware open communication is needed to forge a strong industry/government relationship. We hope your</a:t>
            </a:r>
          </a:p>
          <a:p>
            <a:r>
              <a:rPr lang="en-US" sz="1200" b="0" i="0" u="none" strike="noStrike" kern="1200" baseline="0" dirty="0" smtClean="0">
                <a:solidFill>
                  <a:schemeClr val="tx1"/>
                </a:solidFill>
                <a:latin typeface="+mn-lt"/>
                <a:ea typeface="+mn-ea"/>
                <a:cs typeface="+mn-cs"/>
              </a:rPr>
              <a:t>associations will join us in forging a partnership that is transparent and focused on improving the move</a:t>
            </a:r>
          </a:p>
          <a:p>
            <a:r>
              <a:rPr lang="en-US" sz="1200" b="0" i="0" u="none" strike="noStrike" kern="1200" baseline="0" dirty="0" smtClean="0">
                <a:solidFill>
                  <a:schemeClr val="tx1"/>
                </a:solidFill>
                <a:latin typeface="+mn-lt"/>
                <a:ea typeface="+mn-ea"/>
                <a:cs typeface="+mn-cs"/>
              </a:rPr>
              <a:t>experience for our </a:t>
            </a:r>
            <a:r>
              <a:rPr lang="en-US" sz="1200" b="0" i="0" u="none" strike="noStrike" kern="1200" baseline="0" dirty="0" err="1" smtClean="0">
                <a:solidFill>
                  <a:schemeClr val="tx1"/>
                </a:solidFill>
                <a:latin typeface="+mn-lt"/>
                <a:ea typeface="+mn-ea"/>
                <a:cs typeface="+mn-cs"/>
              </a:rPr>
              <a:t>DoD</a:t>
            </a:r>
            <a:r>
              <a:rPr lang="en-US" sz="1200" b="0" i="0" u="none" strike="noStrike" kern="1200" baseline="0" dirty="0" smtClean="0">
                <a:solidFill>
                  <a:schemeClr val="tx1"/>
                </a:solidFill>
                <a:latin typeface="+mn-lt"/>
                <a:ea typeface="+mn-ea"/>
                <a:cs typeface="+mn-cs"/>
              </a:rPr>
              <a:t> customers and their families.</a:t>
            </a:r>
          </a:p>
        </p:txBody>
      </p:sp>
      <p:sp>
        <p:nvSpPr>
          <p:cNvPr id="4" name="Slide Number Placeholder 3"/>
          <p:cNvSpPr>
            <a:spLocks noGrp="1"/>
          </p:cNvSpPr>
          <p:nvPr>
            <p:ph type="sldNum" sz="quarter" idx="10"/>
          </p:nvPr>
        </p:nvSpPr>
        <p:spPr/>
        <p:txBody>
          <a:bodyPr/>
          <a:lstStyle/>
          <a:p>
            <a:pPr>
              <a:defRPr/>
            </a:pPr>
            <a:fld id="{C216E4DD-8AE7-44F6-81CF-3D3200563E20}" type="slidenum">
              <a:rPr lang="en-US" altLang="en-US" smtClean="0"/>
              <a:pPr>
                <a:defRPr/>
              </a:pPr>
              <a:t>11</a:t>
            </a:fld>
            <a:endParaRPr lang="en-US" altLang="en-US"/>
          </a:p>
        </p:txBody>
      </p:sp>
    </p:spTree>
    <p:extLst>
      <p:ext uri="{BB962C8B-B14F-4D97-AF65-F5344CB8AC3E}">
        <p14:creationId xmlns:p14="http://schemas.microsoft.com/office/powerpoint/2010/main" val="2679124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1143000" y="495300"/>
            <a:ext cx="6858000"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p:cNvCxnSpPr/>
          <p:nvPr userDrawn="1"/>
        </p:nvCxnSpPr>
        <p:spPr>
          <a:xfrm flipV="1">
            <a:off x="1143000" y="1257300"/>
            <a:ext cx="6934200" cy="38100"/>
          </a:xfrm>
          <a:prstGeom prst="line">
            <a:avLst/>
          </a:prstGeom>
        </p:spPr>
        <p:style>
          <a:lnRef idx="1">
            <a:schemeClr val="dk1"/>
          </a:lnRef>
          <a:fillRef idx="0">
            <a:schemeClr val="dk1"/>
          </a:fillRef>
          <a:effectRef idx="0">
            <a:schemeClr val="dk1"/>
          </a:effectRef>
          <a:fontRef idx="minor">
            <a:schemeClr val="tx1"/>
          </a:fontRef>
        </p:style>
      </p:cxnSp>
      <p:sp>
        <p:nvSpPr>
          <p:cNvPr id="6" name="Subtitle 18"/>
          <p:cNvSpPr txBox="1">
            <a:spLocks/>
          </p:cNvSpPr>
          <p:nvPr userDrawn="1"/>
        </p:nvSpPr>
        <p:spPr bwMode="auto">
          <a:xfrm>
            <a:off x="1905000" y="3581400"/>
            <a:ext cx="723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2000" smtClean="0">
              <a:solidFill>
                <a:srgbClr val="000000"/>
              </a:solidFill>
              <a:latin typeface="Perpetua Titling MT" panose="02020502060505020804" pitchFamily="18" charset="0"/>
            </a:endParaRPr>
          </a:p>
        </p:txBody>
      </p:sp>
      <p:sp>
        <p:nvSpPr>
          <p:cNvPr id="7" name="Text Box 10"/>
          <p:cNvSpPr txBox="1">
            <a:spLocks noChangeArrowheads="1"/>
          </p:cNvSpPr>
          <p:nvPr userDrawn="1"/>
        </p:nvSpPr>
        <p:spPr bwMode="auto">
          <a:xfrm>
            <a:off x="0" y="533400"/>
            <a:ext cx="9144000" cy="738188"/>
          </a:xfrm>
          <a:prstGeom prst="rect">
            <a:avLst/>
          </a:prstGeom>
          <a:noFill/>
          <a:ln w="9525">
            <a:noFill/>
            <a:miter lim="800000"/>
            <a:headEnd/>
            <a:tailEnd/>
          </a:ln>
          <a:effectLst/>
        </p:spPr>
        <p:txBody>
          <a:bodyPr lIns="0" tIns="0" rIns="0" bIns="0">
            <a:spAutoFit/>
          </a:bodyPr>
          <a:lstStyle/>
          <a:p>
            <a:pPr algn="ctr" eaLnBrk="1" fontAlgn="auto" hangingPunct="1">
              <a:spcBef>
                <a:spcPts val="0"/>
              </a:spcBef>
              <a:spcAft>
                <a:spcPts val="0"/>
              </a:spcAft>
              <a:defRPr/>
            </a:pPr>
            <a:r>
              <a:rPr lang="en-US" sz="2400" b="1" spc="300" dirty="0">
                <a:effectLst>
                  <a:outerShdw blurRad="38100" dist="38100" dir="2700000" algn="tl">
                    <a:srgbClr val="000000">
                      <a:alpha val="43137"/>
                    </a:srgbClr>
                  </a:outerShdw>
                </a:effectLst>
                <a:latin typeface="Arial Black" pitchFamily="34" charset="0"/>
                <a:cs typeface="+mn-cs"/>
              </a:rPr>
              <a:t>Military Surface Deployment</a:t>
            </a:r>
          </a:p>
          <a:p>
            <a:pPr algn="ctr" eaLnBrk="1" fontAlgn="auto" hangingPunct="1">
              <a:spcBef>
                <a:spcPts val="0"/>
              </a:spcBef>
              <a:spcAft>
                <a:spcPts val="0"/>
              </a:spcAft>
              <a:defRPr/>
            </a:pPr>
            <a:r>
              <a:rPr lang="en-US" sz="2400" b="1" spc="300" dirty="0">
                <a:effectLst>
                  <a:outerShdw blurRad="38100" dist="38100" dir="2700000" algn="tl">
                    <a:srgbClr val="000000">
                      <a:alpha val="43137"/>
                    </a:srgbClr>
                  </a:outerShdw>
                </a:effectLst>
                <a:latin typeface="Arial Black" pitchFamily="34" charset="0"/>
                <a:cs typeface="+mn-cs"/>
              </a:rPr>
              <a:t>&amp; Distribution Command</a:t>
            </a:r>
          </a:p>
        </p:txBody>
      </p:sp>
      <p:pic>
        <p:nvPicPr>
          <p:cNvPr id="8" name="Picture 2" descr="https://portal.sddc.army.mil/ca/Published%20Documents/Branding%20and%20graphics/USTRANSCOM.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5791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Lisa.Fister\Desktop\AMC-Logo_4C&amp;BlkBorder_HR.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5363" y="5829300"/>
            <a:ext cx="654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usarmy.vo.llnwd.net/e2/rv5_downloads/symbols/armylogovector_black.g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307975"/>
            <a:ext cx="9271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lisa.fister\Desktop\SDDC_logo_Black_Ltrs.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924800" y="304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914400" y="3200400"/>
            <a:ext cx="7696200" cy="533400"/>
          </a:xfrm>
          <a:prstGeom prst="rect">
            <a:avLst/>
          </a:prstGeom>
        </p:spPr>
        <p:txBody>
          <a:bodyPr>
            <a:noAutofit/>
          </a:bodyPr>
          <a:lstStyle>
            <a:lvl1pPr marL="0" indent="0" algn="ctr">
              <a:buNone/>
              <a:defRPr sz="2800" b="1" cap="none" spc="0">
                <a:ln w="19050">
                  <a:noFill/>
                  <a:prstDash val="solid"/>
                </a:ln>
                <a:solidFill>
                  <a:sysClr val="windowText" lastClr="000000"/>
                </a:solidFill>
                <a:effectLst/>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p>
          <a:p>
            <a:endParaRPr lang="en-US" dirty="0" smtClean="0"/>
          </a:p>
          <a:p>
            <a:r>
              <a:rPr lang="en-US" dirty="0" smtClean="0"/>
              <a:t> </a:t>
            </a:r>
            <a:endParaRPr lang="en-US" dirty="0"/>
          </a:p>
        </p:txBody>
      </p:sp>
      <p:sp>
        <p:nvSpPr>
          <p:cNvPr id="20" name="Text Placeholder 19"/>
          <p:cNvSpPr>
            <a:spLocks noGrp="1"/>
          </p:cNvSpPr>
          <p:nvPr>
            <p:ph type="body" sz="quarter" idx="10"/>
          </p:nvPr>
        </p:nvSpPr>
        <p:spPr>
          <a:xfrm>
            <a:off x="914400" y="4267200"/>
            <a:ext cx="7696200" cy="457200"/>
          </a:xfrm>
          <a:prstGeom prst="rect">
            <a:avLst/>
          </a:prstGeom>
        </p:spPr>
        <p:txBody>
          <a:bodyPr/>
          <a:lstStyle>
            <a:lvl1pPr algn="ctr">
              <a:buNone/>
              <a:defRPr sz="2400">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66100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00050" y="1066800"/>
            <a:ext cx="8305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00050" y="1127125"/>
            <a:ext cx="8305800" cy="0"/>
          </a:xfrm>
          <a:prstGeom prst="line">
            <a:avLst/>
          </a:prstGeom>
          <a:ln w="28575">
            <a:solidFill>
              <a:srgbClr val="38612A"/>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00050" y="1165225"/>
            <a:ext cx="8305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14"/>
          <p:cNvSpPr txBox="1">
            <a:spLocks noChangeArrowheads="1"/>
          </p:cNvSpPr>
          <p:nvPr userDrawn="1"/>
        </p:nvSpPr>
        <p:spPr bwMode="auto">
          <a:xfrm>
            <a:off x="6300788" y="6359525"/>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mtClean="0"/>
              <a:t>Delivering Trust</a:t>
            </a:r>
          </a:p>
        </p:txBody>
      </p:sp>
      <p:cxnSp>
        <p:nvCxnSpPr>
          <p:cNvPr id="8" name="Straight Connector 7"/>
          <p:cNvCxnSpPr/>
          <p:nvPr userDrawn="1"/>
        </p:nvCxnSpPr>
        <p:spPr>
          <a:xfrm>
            <a:off x="8153400" y="6429375"/>
            <a:ext cx="0" cy="228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http://usarmy.vo.llnwd.net/e2/rv5_downloads/symbols/armylogovector_black.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228600"/>
            <a:ext cx="6223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lisa.fister\Desktop\SDDC_logo_Black_Ltrs.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3400" y="152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p:cNvSpPr>
            <a:spLocks noGrp="1"/>
          </p:cNvSpPr>
          <p:nvPr>
            <p:ph type="title"/>
          </p:nvPr>
        </p:nvSpPr>
        <p:spPr>
          <a:xfrm>
            <a:off x="914400" y="274638"/>
            <a:ext cx="7239000" cy="715962"/>
          </a:xfrm>
          <a:prstGeom prst="rect">
            <a:avLst/>
          </a:prstGeom>
        </p:spPr>
        <p:txBody>
          <a:bodyPr>
            <a:noAutofit/>
          </a:bodyPr>
          <a:lstStyle>
            <a:lvl1pPr>
              <a:defRPr sz="3600" b="1">
                <a:latin typeface="Arial" pitchFamily="34" charset="0"/>
                <a:cs typeface="Arial" pitchFamily="34" charset="0"/>
              </a:defRPr>
            </a:lvl1pPr>
          </a:lstStyle>
          <a:p>
            <a:r>
              <a:rPr lang="en-US" smtClean="0"/>
              <a:t>Click to edit Master title style</a:t>
            </a:r>
            <a:endParaRPr lang="en-US" dirty="0"/>
          </a:p>
        </p:txBody>
      </p:sp>
      <p:sp>
        <p:nvSpPr>
          <p:cNvPr id="24" name="Content Placeholder 2"/>
          <p:cNvSpPr>
            <a:spLocks noGrp="1"/>
          </p:cNvSpPr>
          <p:nvPr>
            <p:ph idx="1"/>
          </p:nvPr>
        </p:nvSpPr>
        <p:spPr>
          <a:xfrm>
            <a:off x="428500" y="1295400"/>
            <a:ext cx="8305800" cy="4830763"/>
          </a:xfrm>
          <a:prstGeom prst="rect">
            <a:avLst/>
          </a:prstGeom>
        </p:spPr>
        <p:txBody>
          <a:bodyPr>
            <a:normAutofit/>
          </a:bodyPr>
          <a:lstStyle>
            <a:lvl1pPr marL="177800" indent="-177800">
              <a:buFont typeface="Wingdings" pitchFamily="2" charset="2"/>
              <a:buChar char="§"/>
              <a:defRPr sz="2000" baseline="0">
                <a:latin typeface="Arial" pitchFamily="34" charset="0"/>
                <a:cs typeface="Arial" pitchFamily="34" charset="0"/>
              </a:defRPr>
            </a:lvl1pPr>
            <a:lvl2pPr marL="457200" indent="-241300">
              <a:buFont typeface="Arial" pitchFamily="34" charset="0"/>
              <a:buChar char="•"/>
              <a:defRPr sz="2000" baseline="0">
                <a:latin typeface="Arial" pitchFamily="34" charset="0"/>
                <a:cs typeface="Arial" pitchFamily="34" charset="0"/>
              </a:defRPr>
            </a:lvl2pPr>
            <a:lvl3pPr marL="685800" indent="-177800">
              <a:buFont typeface="Wingdings" pitchFamily="2" charset="2"/>
              <a:buChar char="§"/>
              <a:defRPr sz="2000" baseline="0">
                <a:latin typeface="Arial" pitchFamily="34" charset="0"/>
                <a:cs typeface="Arial" pitchFamily="34" charset="0"/>
              </a:defRPr>
            </a:lvl3pPr>
            <a:lvl4pPr marL="977900" indent="-228600">
              <a:buFont typeface="Arial" pitchFamily="34" charset="0"/>
              <a:buChar char="•"/>
              <a:defRPr sz="2000">
                <a:latin typeface="Arial" pitchFamily="34" charset="0"/>
                <a:cs typeface="Arial" pitchFamily="34" charset="0"/>
              </a:defRPr>
            </a:lvl4pPr>
            <a:lvl5pPr marL="1257300" indent="-228600">
              <a:buFont typeface="Wingdings" pitchFamily="2" charset="2"/>
              <a:buChar char="§"/>
              <a:defRPr sz="20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a:lvl1pPr>
          </a:lstStyle>
          <a:p>
            <a:pPr>
              <a:defRPr/>
            </a:pPr>
            <a:fld id="{506182D3-5279-4C1A-BF09-A7DADE9A0BC3}" type="slidenum">
              <a:rPr lang="en-US" altLang="en-US"/>
              <a:pPr>
                <a:defRPr/>
              </a:pPr>
              <a:t>‹#›</a:t>
            </a:fld>
            <a:endParaRPr lang="en-US" altLang="en-US"/>
          </a:p>
        </p:txBody>
      </p:sp>
    </p:spTree>
    <p:extLst>
      <p:ext uri="{BB962C8B-B14F-4D97-AF65-F5344CB8AC3E}">
        <p14:creationId xmlns:p14="http://schemas.microsoft.com/office/powerpoint/2010/main" val="197678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cxnSp>
        <p:nvCxnSpPr>
          <p:cNvPr id="4" name="Straight Connector 5"/>
          <p:cNvCxnSpPr/>
          <p:nvPr userDrawn="1"/>
        </p:nvCxnSpPr>
        <p:spPr>
          <a:xfrm>
            <a:off x="400051" y="1066800"/>
            <a:ext cx="8305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6"/>
          <p:cNvCxnSpPr/>
          <p:nvPr userDrawn="1"/>
        </p:nvCxnSpPr>
        <p:spPr>
          <a:xfrm>
            <a:off x="400051" y="1127125"/>
            <a:ext cx="8305800" cy="0"/>
          </a:xfrm>
          <a:prstGeom prst="line">
            <a:avLst/>
          </a:prstGeom>
          <a:ln w="28575">
            <a:solidFill>
              <a:srgbClr val="38612A"/>
            </a:solidFill>
          </a:ln>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400051" y="1165225"/>
            <a:ext cx="8305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14"/>
          <p:cNvSpPr txBox="1">
            <a:spLocks noChangeArrowheads="1"/>
          </p:cNvSpPr>
          <p:nvPr userDrawn="1"/>
        </p:nvSpPr>
        <p:spPr bwMode="auto">
          <a:xfrm>
            <a:off x="6300789" y="6359525"/>
            <a:ext cx="1787733" cy="369332"/>
          </a:xfrm>
          <a:prstGeom prst="rect">
            <a:avLst/>
          </a:prstGeom>
          <a:noFill/>
          <a:ln w="9525">
            <a:noFill/>
            <a:miter lim="800000"/>
            <a:headEnd/>
            <a:tailEnd/>
          </a:ln>
        </p:spPr>
        <p:txBody>
          <a:bodyPr wrap="none">
            <a:spAutoFit/>
          </a:bodyPr>
          <a:lstStyle/>
          <a:p>
            <a:pPr>
              <a:defRPr/>
            </a:pPr>
            <a:r>
              <a:rPr lang="en-US" dirty="0"/>
              <a:t>Delivering Trust</a:t>
            </a:r>
          </a:p>
        </p:txBody>
      </p:sp>
      <p:cxnSp>
        <p:nvCxnSpPr>
          <p:cNvPr id="8" name="Straight Connector 14"/>
          <p:cNvCxnSpPr/>
          <p:nvPr userDrawn="1"/>
        </p:nvCxnSpPr>
        <p:spPr>
          <a:xfrm>
            <a:off x="8153400" y="6429375"/>
            <a:ext cx="0" cy="228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https://portal.sddc.army.mil/ca/Published%20Documents/Branding%20and%20graphics/USTRANSCOM.jpg"/>
          <p:cNvPicPr>
            <a:picLocks noChangeAspect="1" noChangeArrowheads="1"/>
          </p:cNvPicPr>
          <p:nvPr userDrawn="1"/>
        </p:nvPicPr>
        <p:blipFill>
          <a:blip r:embed="rId2" cstate="print"/>
          <a:srcRect/>
          <a:stretch>
            <a:fillRect/>
          </a:stretch>
        </p:blipFill>
        <p:spPr bwMode="auto">
          <a:xfrm>
            <a:off x="76201" y="314325"/>
            <a:ext cx="647700" cy="647700"/>
          </a:xfrm>
          <a:prstGeom prst="rect">
            <a:avLst/>
          </a:prstGeom>
          <a:noFill/>
          <a:ln w="9525">
            <a:noFill/>
            <a:miter lim="800000"/>
            <a:headEnd/>
            <a:tailEnd/>
          </a:ln>
        </p:spPr>
      </p:pic>
      <p:pic>
        <p:nvPicPr>
          <p:cNvPr id="10" name="Picture 3" descr="C:\Users\Lisa.Fister\Desktop\AMC-Logo_4C&amp;BlkBorder_HR.jpg"/>
          <p:cNvPicPr>
            <a:picLocks noChangeAspect="1" noChangeArrowheads="1"/>
          </p:cNvPicPr>
          <p:nvPr userDrawn="1"/>
        </p:nvPicPr>
        <p:blipFill>
          <a:blip r:embed="rId3" cstate="print"/>
          <a:srcRect/>
          <a:stretch>
            <a:fillRect/>
          </a:stretch>
        </p:blipFill>
        <p:spPr bwMode="auto">
          <a:xfrm>
            <a:off x="771526" y="344489"/>
            <a:ext cx="504825" cy="587375"/>
          </a:xfrm>
          <a:prstGeom prst="rect">
            <a:avLst/>
          </a:prstGeom>
          <a:noFill/>
          <a:ln w="9525">
            <a:noFill/>
            <a:miter lim="800000"/>
            <a:headEnd/>
            <a:tailEnd/>
          </a:ln>
        </p:spPr>
      </p:pic>
      <p:pic>
        <p:nvPicPr>
          <p:cNvPr id="11" name="Picture 17" descr="FY 07 LOGO-SDDC shield.jpg"/>
          <p:cNvPicPr>
            <a:picLocks noChangeAspect="1"/>
          </p:cNvPicPr>
          <p:nvPr userDrawn="1"/>
        </p:nvPicPr>
        <p:blipFill>
          <a:blip r:embed="rId4" cstate="print"/>
          <a:srcRect/>
          <a:stretch>
            <a:fillRect/>
          </a:stretch>
        </p:blipFill>
        <p:spPr bwMode="auto">
          <a:xfrm>
            <a:off x="8410577" y="315913"/>
            <a:ext cx="627063" cy="627062"/>
          </a:xfrm>
          <a:prstGeom prst="rect">
            <a:avLst/>
          </a:prstGeom>
          <a:noFill/>
          <a:ln w="9525">
            <a:noFill/>
            <a:miter lim="800000"/>
            <a:headEnd/>
            <a:tailEnd/>
          </a:ln>
        </p:spPr>
      </p:pic>
      <p:sp>
        <p:nvSpPr>
          <p:cNvPr id="23" name="Title 1"/>
          <p:cNvSpPr>
            <a:spLocks noGrp="1"/>
          </p:cNvSpPr>
          <p:nvPr>
            <p:ph type="title"/>
          </p:nvPr>
        </p:nvSpPr>
        <p:spPr>
          <a:xfrm>
            <a:off x="1371600" y="274638"/>
            <a:ext cx="6934200" cy="715962"/>
          </a:xfrm>
          <a:prstGeom prst="rect">
            <a:avLst/>
          </a:prstGeom>
        </p:spPr>
        <p:txBody>
          <a:bodyPr>
            <a:noAutofit/>
          </a:bodyPr>
          <a:lstStyle>
            <a:lvl1pPr>
              <a:defRPr sz="3600" b="1">
                <a:latin typeface="Arial" pitchFamily="34" charset="0"/>
                <a:cs typeface="Arial" pitchFamily="34" charset="0"/>
              </a:defRPr>
            </a:lvl1pPr>
          </a:lstStyle>
          <a:p>
            <a:r>
              <a:rPr lang="en-US" dirty="0" smtClean="0"/>
              <a:t>Click to edit Master title style</a:t>
            </a:r>
            <a:endParaRPr lang="en-US" dirty="0"/>
          </a:p>
        </p:txBody>
      </p:sp>
      <p:sp>
        <p:nvSpPr>
          <p:cNvPr id="24" name="Content Placeholder 2"/>
          <p:cNvSpPr>
            <a:spLocks noGrp="1"/>
          </p:cNvSpPr>
          <p:nvPr>
            <p:ph idx="1"/>
          </p:nvPr>
        </p:nvSpPr>
        <p:spPr>
          <a:xfrm>
            <a:off x="428500" y="1295401"/>
            <a:ext cx="4067300" cy="4830763"/>
          </a:xfrm>
          <a:prstGeom prst="rect">
            <a:avLst/>
          </a:prstGeom>
        </p:spPr>
        <p:txBody>
          <a:bodyPr>
            <a:normAutofit/>
          </a:bodyPr>
          <a:lstStyle>
            <a:lvl1pPr marL="177800" indent="-177800">
              <a:buFont typeface="Wingdings" pitchFamily="2" charset="2"/>
              <a:buChar char="§"/>
              <a:defRPr sz="2000" baseline="0">
                <a:latin typeface="Arial" pitchFamily="34" charset="0"/>
                <a:cs typeface="Arial" pitchFamily="34" charset="0"/>
              </a:defRPr>
            </a:lvl1pPr>
            <a:lvl2pPr marL="457200" indent="-241300">
              <a:buFont typeface="Arial" pitchFamily="34" charset="0"/>
              <a:buChar char="•"/>
              <a:defRPr sz="2000" baseline="0">
                <a:latin typeface="Arial" pitchFamily="34" charset="0"/>
                <a:cs typeface="Arial" pitchFamily="34" charset="0"/>
              </a:defRPr>
            </a:lvl2pPr>
            <a:lvl3pPr marL="685800" indent="-177800">
              <a:buFont typeface="Wingdings" pitchFamily="2" charset="2"/>
              <a:buChar char="§"/>
              <a:defRPr sz="2000" baseline="0">
                <a:latin typeface="Arial" pitchFamily="34" charset="0"/>
                <a:cs typeface="Arial" pitchFamily="34" charset="0"/>
              </a:defRPr>
            </a:lvl3pPr>
            <a:lvl4pPr marL="977900" indent="-228600">
              <a:buFont typeface="Arial" pitchFamily="34" charset="0"/>
              <a:buChar char="•"/>
              <a:defRPr sz="2000">
                <a:latin typeface="Arial" pitchFamily="34" charset="0"/>
                <a:cs typeface="Arial" pitchFamily="34" charset="0"/>
              </a:defRPr>
            </a:lvl4pPr>
            <a:lvl5pPr marL="1257300" indent="-228600">
              <a:buFont typeface="Wingdings" pitchFamily="2" charset="2"/>
              <a:buChar char="§"/>
              <a:defRPr sz="20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10"/>
          </p:nvPr>
        </p:nvSpPr>
        <p:spPr>
          <a:xfrm>
            <a:off x="6553200" y="6356351"/>
            <a:ext cx="2133600" cy="365125"/>
          </a:xfrm>
          <a:prstGeom prst="rect">
            <a:avLst/>
          </a:prstGeom>
        </p:spPr>
        <p:txBody>
          <a:bodyPr/>
          <a:lstStyle>
            <a:lvl1pPr algn="r">
              <a:defRPr>
                <a:latin typeface="Arial" charset="0"/>
                <a:cs typeface="Arial" charset="0"/>
              </a:defRPr>
            </a:lvl1pPr>
          </a:lstStyle>
          <a:p>
            <a:pPr>
              <a:defRPr/>
            </a:pPr>
            <a:fld id="{574C0DB6-BD37-4C66-AC17-8A809F4ED7CE}" type="slidenum">
              <a:rPr lang="en-US"/>
              <a:pPr>
                <a:defRPr/>
              </a:pPr>
              <a:t>‹#›</a:t>
            </a:fld>
            <a:endParaRPr lang="en-US" dirty="0"/>
          </a:p>
        </p:txBody>
      </p:sp>
      <p:sp>
        <p:nvSpPr>
          <p:cNvPr id="14" name="Content Placeholder 13"/>
          <p:cNvSpPr>
            <a:spLocks noGrp="1"/>
          </p:cNvSpPr>
          <p:nvPr>
            <p:ph sz="quarter" idx="11"/>
          </p:nvPr>
        </p:nvSpPr>
        <p:spPr>
          <a:xfrm>
            <a:off x="4648200" y="1295400"/>
            <a:ext cx="4038600" cy="4876800"/>
          </a:xfrm>
          <a:prstGeom prst="rect">
            <a:avLst/>
          </a:prstGeom>
        </p:spPr>
        <p:txBody>
          <a:bodyPr>
            <a:normAutofit/>
          </a:bodyPr>
          <a:lstStyle>
            <a:lvl1pPr marL="173038" indent="-173038" algn="l" rtl="0" eaLnBrk="0" fontAlgn="base" hangingPunct="0">
              <a:spcBef>
                <a:spcPct val="20000"/>
              </a:spcBef>
              <a:spcAft>
                <a:spcPct val="0"/>
              </a:spcAft>
              <a:buFont typeface="Wingdings" pitchFamily="2" charset="2"/>
              <a:buChar char="§"/>
              <a:defRPr lang="en-US" sz="2000" kern="1200" baseline="0" dirty="0" smtClean="0">
                <a:solidFill>
                  <a:schemeClr val="tx1"/>
                </a:solidFill>
                <a:latin typeface="Arial" pitchFamily="34" charset="0"/>
                <a:ea typeface="+mn-ea"/>
                <a:cs typeface="Arial" pitchFamily="34" charset="0"/>
              </a:defRPr>
            </a:lvl1pPr>
            <a:lvl2pPr marL="457200" indent="-223838" algn="l" rtl="0" eaLnBrk="0" fontAlgn="base" hangingPunct="0">
              <a:spcBef>
                <a:spcPct val="20000"/>
              </a:spcBef>
              <a:spcAft>
                <a:spcPct val="0"/>
              </a:spcAft>
              <a:buFont typeface="Arial" pitchFamily="34" charset="0"/>
              <a:buChar char="•"/>
              <a:defRPr lang="en-US" sz="2000" kern="1200" baseline="0" dirty="0" smtClean="0">
                <a:solidFill>
                  <a:schemeClr val="tx1"/>
                </a:solidFill>
                <a:latin typeface="Arial" pitchFamily="34" charset="0"/>
                <a:ea typeface="+mn-ea"/>
                <a:cs typeface="Arial" pitchFamily="34" charset="0"/>
              </a:defRPr>
            </a:lvl2pPr>
            <a:lvl3pPr marL="690563" indent="-182563" algn="l" rtl="0" eaLnBrk="0" fontAlgn="base" hangingPunct="0">
              <a:spcBef>
                <a:spcPct val="20000"/>
              </a:spcBef>
              <a:spcAft>
                <a:spcPct val="0"/>
              </a:spcAft>
              <a:buFont typeface="Wingdings" pitchFamily="2" charset="2"/>
              <a:buChar char="§"/>
              <a:defRPr lang="en-US" sz="2000" kern="1200" baseline="0" dirty="0" smtClean="0">
                <a:solidFill>
                  <a:schemeClr val="tx1"/>
                </a:solidFill>
                <a:latin typeface="Arial" pitchFamily="34" charset="0"/>
                <a:ea typeface="+mn-ea"/>
                <a:cs typeface="Arial" pitchFamily="34" charset="0"/>
              </a:defRPr>
            </a:lvl3pPr>
            <a:lvl4pPr marL="979488" indent="-228600" algn="l" rtl="0" eaLnBrk="0" fontAlgn="base" hangingPunct="0">
              <a:spcBef>
                <a:spcPct val="20000"/>
              </a:spcBef>
              <a:spcAft>
                <a:spcPct val="0"/>
              </a:spcAft>
              <a:buFont typeface="Arial" pitchFamily="34" charset="0"/>
              <a:buChar char="•"/>
              <a:defRPr lang="en-US" sz="2000" kern="1200" baseline="0" dirty="0" smtClean="0">
                <a:solidFill>
                  <a:schemeClr val="tx1"/>
                </a:solidFill>
                <a:latin typeface="Arial" pitchFamily="34" charset="0"/>
                <a:ea typeface="+mn-ea"/>
                <a:cs typeface="Arial" pitchFamily="34" charset="0"/>
              </a:defRPr>
            </a:lvl4pPr>
            <a:lvl5pPr marL="1255713" indent="-228600" algn="l" rtl="0" eaLnBrk="0" fontAlgn="base" hangingPunct="0">
              <a:spcBef>
                <a:spcPct val="20000"/>
              </a:spcBef>
              <a:spcAft>
                <a:spcPct val="0"/>
              </a:spcAft>
              <a:buFont typeface="Wingdings" pitchFamily="2" charset="2"/>
              <a:buChar char="§"/>
              <a:defRPr lang="en-US" sz="2000" kern="1200" baseline="0" dirty="0" smtClean="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99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cxnSp>
        <p:nvCxnSpPr>
          <p:cNvPr id="5" name="Straight Connector 11"/>
          <p:cNvCxnSpPr/>
          <p:nvPr/>
        </p:nvCxnSpPr>
        <p:spPr>
          <a:xfrm>
            <a:off x="400050" y="1066800"/>
            <a:ext cx="8305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12"/>
          <p:cNvCxnSpPr/>
          <p:nvPr/>
        </p:nvCxnSpPr>
        <p:spPr>
          <a:xfrm>
            <a:off x="400050" y="1127125"/>
            <a:ext cx="8305800" cy="0"/>
          </a:xfrm>
          <a:prstGeom prst="line">
            <a:avLst/>
          </a:prstGeom>
          <a:ln w="28575">
            <a:solidFill>
              <a:srgbClr val="38612A"/>
            </a:solidFill>
          </a:ln>
        </p:spPr>
        <p:style>
          <a:lnRef idx="1">
            <a:schemeClr val="accent1"/>
          </a:lnRef>
          <a:fillRef idx="0">
            <a:schemeClr val="accent1"/>
          </a:fillRef>
          <a:effectRef idx="0">
            <a:schemeClr val="accent1"/>
          </a:effectRef>
          <a:fontRef idx="minor">
            <a:schemeClr val="tx1"/>
          </a:fontRef>
        </p:style>
      </p:cxnSp>
      <p:cxnSp>
        <p:nvCxnSpPr>
          <p:cNvPr id="7" name="Straight Connector 13"/>
          <p:cNvCxnSpPr/>
          <p:nvPr/>
        </p:nvCxnSpPr>
        <p:spPr>
          <a:xfrm>
            <a:off x="400050" y="1165225"/>
            <a:ext cx="8305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15" descr="powerpoint-New-Logo-Transp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236538"/>
            <a:ext cx="6873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ustc_vector4_200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650" y="26193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AMC logo [Converte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338" y="355600"/>
            <a:ext cx="393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1295402"/>
            <a:ext cx="3008313" cy="1276351"/>
          </a:xfrm>
          <a:prstGeom prst="rect">
            <a:avLst/>
          </a:prstGeo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05200" y="1371600"/>
            <a:ext cx="5111750" cy="4830763"/>
          </a:xfrm>
          <a:prstGeom prst="rect">
            <a:avLst/>
          </a:prstGeom>
        </p:spPr>
        <p:txBody>
          <a:bodyPr/>
          <a:lstStyle>
            <a:lvl1pPr>
              <a:buFont typeface="Arial" pitchFamily="34" charset="0"/>
              <a:buChar char="–"/>
              <a:defRPr sz="3200">
                <a:latin typeface="Arial" pitchFamily="34" charset="0"/>
                <a:cs typeface="Arial" pitchFamily="34" charset="0"/>
              </a:defRPr>
            </a:lvl1pPr>
            <a:lvl2pPr>
              <a:buFont typeface="Arial" pitchFamily="34" charset="0"/>
              <a:buChar char="–"/>
              <a:defRPr sz="2800">
                <a:latin typeface="Arial" pitchFamily="34" charset="0"/>
                <a:cs typeface="Arial" pitchFamily="34" charset="0"/>
              </a:defRPr>
            </a:lvl2pPr>
            <a:lvl3pPr>
              <a:buFont typeface="Arial" pitchFamily="34" charset="0"/>
              <a:buChar char="–"/>
              <a:defRPr sz="2400">
                <a:latin typeface="Arial" pitchFamily="34" charset="0"/>
                <a:cs typeface="Arial" pitchFamily="34" charset="0"/>
              </a:defRPr>
            </a:lvl3pPr>
            <a:lvl4pPr>
              <a:buFont typeface="Arial" pitchFamily="34" charset="0"/>
              <a:buChar char="–"/>
              <a:defRPr sz="2000">
                <a:latin typeface="Arial" pitchFamily="34" charset="0"/>
                <a:cs typeface="Arial" pitchFamily="34" charset="0"/>
              </a:defRPr>
            </a:lvl4pPr>
            <a:lvl5pPr>
              <a:buFont typeface="Arial" pitchFamily="34" charset="0"/>
              <a:buChar cha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2590801"/>
            <a:ext cx="3008313" cy="35353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6"/>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a:lvl1pPr>
          </a:lstStyle>
          <a:p>
            <a:pPr>
              <a:defRPr/>
            </a:pPr>
            <a:fld id="{799795FE-6C05-49DA-9EE3-A086595D4A40}" type="slidenum">
              <a:rPr lang="en-US" altLang="en-US"/>
              <a:pPr>
                <a:defRPr/>
              </a:pPr>
              <a:t>‹#›</a:t>
            </a:fld>
            <a:endParaRPr lang="en-US" altLang="en-US"/>
          </a:p>
        </p:txBody>
      </p:sp>
    </p:spTree>
    <p:extLst>
      <p:ext uri="{BB962C8B-B14F-4D97-AF65-F5344CB8AC3E}">
        <p14:creationId xmlns:p14="http://schemas.microsoft.com/office/powerpoint/2010/main" val="5771362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07" r:id="rId1"/>
    <p:sldLayoutId id="2147484008" r:id="rId2"/>
    <p:sldLayoutId id="2147484010" r:id="rId3"/>
    <p:sldLayoutId id="2147484011" r:id="rId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6"/>
          <p:cNvSpPr>
            <a:spLocks noGrp="1"/>
          </p:cNvSpPr>
          <p:nvPr>
            <p:ph type="subTitle" idx="1"/>
          </p:nvPr>
        </p:nvSpPr>
        <p:spPr bwMode="auto">
          <a:xfrm>
            <a:off x="685800" y="2590800"/>
            <a:ext cx="76962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n>
                  <a:noFill/>
                </a:ln>
                <a:solidFill>
                  <a:srgbClr val="000000"/>
                </a:solidFill>
              </a:rPr>
              <a:t>AMSA Education </a:t>
            </a:r>
          </a:p>
          <a:p>
            <a:r>
              <a:rPr lang="en-US" altLang="en-US" dirty="0" smtClean="0">
                <a:ln>
                  <a:noFill/>
                </a:ln>
                <a:solidFill>
                  <a:srgbClr val="000000"/>
                </a:solidFill>
              </a:rPr>
              <a:t>Conference &amp; Expo</a:t>
            </a:r>
          </a:p>
        </p:txBody>
      </p:sp>
      <p:sp>
        <p:nvSpPr>
          <p:cNvPr id="6147" name="Text Placeholder 7"/>
          <p:cNvSpPr>
            <a:spLocks noGrp="1"/>
          </p:cNvSpPr>
          <p:nvPr>
            <p:ph type="body" sz="quarter" idx="10"/>
          </p:nvPr>
        </p:nvSpPr>
        <p:spPr bwMode="auto">
          <a:xfrm>
            <a:off x="914400" y="4267200"/>
            <a:ext cx="76962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r>
              <a:rPr lang="en-US" altLang="en-US" b="1" dirty="0" smtClean="0"/>
              <a:t>Todd </a:t>
            </a:r>
            <a:r>
              <a:rPr lang="en-US" altLang="en-US" b="1" dirty="0" smtClean="0"/>
              <a:t>M. </a:t>
            </a:r>
            <a:r>
              <a:rPr lang="en-US" altLang="en-US" b="1" dirty="0" smtClean="0"/>
              <a:t>Jensen</a:t>
            </a:r>
          </a:p>
          <a:p>
            <a:pPr>
              <a:spcBef>
                <a:spcPct val="0"/>
              </a:spcBef>
            </a:pPr>
            <a:r>
              <a:rPr lang="en-US" altLang="en-US" b="1" dirty="0" smtClean="0"/>
              <a:t>Lt Col, United States Air Force</a:t>
            </a:r>
          </a:p>
          <a:p>
            <a:pPr>
              <a:spcBef>
                <a:spcPct val="0"/>
              </a:spcBef>
            </a:pPr>
            <a:r>
              <a:rPr lang="en-US" altLang="en-US" b="1" dirty="0" smtClean="0"/>
              <a:t>Director, Personal Property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Assurance</a:t>
            </a:r>
            <a:endParaRPr lang="en-US" dirty="0"/>
          </a:p>
        </p:txBody>
      </p:sp>
      <p:sp>
        <p:nvSpPr>
          <p:cNvPr id="3" name="Content Placeholder 2"/>
          <p:cNvSpPr>
            <a:spLocks noGrp="1"/>
          </p:cNvSpPr>
          <p:nvPr>
            <p:ph idx="1"/>
          </p:nvPr>
        </p:nvSpPr>
        <p:spPr>
          <a:xfrm>
            <a:off x="381000" y="1295400"/>
            <a:ext cx="8305800" cy="4876800"/>
          </a:xfrm>
        </p:spPr>
        <p:txBody>
          <a:bodyPr>
            <a:noAutofit/>
          </a:bodyPr>
          <a:lstStyle/>
          <a:p>
            <a:r>
              <a:rPr lang="en-US" sz="1600" dirty="0" smtClean="0"/>
              <a:t>Defense Transportation Regulation Part IV &amp; SDDC Business Rules = Programmatic backbone </a:t>
            </a:r>
          </a:p>
          <a:p>
            <a:endParaRPr lang="en-US" sz="1600" dirty="0" smtClean="0"/>
          </a:p>
          <a:p>
            <a:r>
              <a:rPr lang="en-US" sz="1600" dirty="0" smtClean="0"/>
              <a:t>Personal Property Shipping Office (PPSO) goal of 50% inspection of all shipments (DTR IV, 405C.1.b)</a:t>
            </a:r>
          </a:p>
          <a:p>
            <a:pPr lvl="1"/>
            <a:r>
              <a:rPr lang="en-US" sz="1400" dirty="0" smtClean="0"/>
              <a:t>Validated Customer Satisfaction Survey (CSS) Comments as “source document”</a:t>
            </a:r>
          </a:p>
          <a:p>
            <a:pPr lvl="1"/>
            <a:r>
              <a:rPr lang="en-US" sz="1400" dirty="0" smtClean="0"/>
              <a:t>Letters of Warning/Suspension provide source for program trend analysis</a:t>
            </a:r>
          </a:p>
          <a:p>
            <a:endParaRPr lang="en-US" sz="1600" dirty="0" smtClean="0"/>
          </a:p>
          <a:p>
            <a:r>
              <a:rPr lang="en-US" sz="1600" dirty="0" smtClean="0"/>
              <a:t>PPSO Letter of Suspension (LOS)/Letter of Warning (LOW) factors to consider:</a:t>
            </a:r>
            <a:endParaRPr lang="en-US" sz="1600" dirty="0"/>
          </a:p>
          <a:p>
            <a:pPr lvl="1"/>
            <a:r>
              <a:rPr lang="en-US" sz="1400" dirty="0"/>
              <a:t>Severity of </a:t>
            </a:r>
            <a:r>
              <a:rPr lang="en-US" sz="1400" dirty="0" smtClean="0"/>
              <a:t>violation</a:t>
            </a:r>
            <a:endParaRPr lang="en-US" sz="1400" dirty="0"/>
          </a:p>
          <a:p>
            <a:pPr lvl="1"/>
            <a:r>
              <a:rPr lang="en-US" sz="1400" dirty="0" smtClean="0"/>
              <a:t>Quality </a:t>
            </a:r>
            <a:r>
              <a:rPr lang="en-US" sz="1400" dirty="0"/>
              <a:t>of TSP’s past </a:t>
            </a:r>
            <a:r>
              <a:rPr lang="en-US" sz="1400" dirty="0" smtClean="0"/>
              <a:t>performance (per PPSOs data analysis at their site)</a:t>
            </a:r>
          </a:p>
          <a:p>
            <a:pPr lvl="1"/>
            <a:r>
              <a:rPr lang="en-US" sz="1400" b="1" i="1" u="sng" dirty="0"/>
              <a:t>Impact </a:t>
            </a:r>
            <a:r>
              <a:rPr lang="en-US" sz="1400" b="1" i="1" u="sng" dirty="0" smtClean="0"/>
              <a:t>to </a:t>
            </a:r>
            <a:r>
              <a:rPr lang="en-US" sz="1400" b="1" i="1" u="sng" dirty="0" err="1"/>
              <a:t>DoD</a:t>
            </a:r>
            <a:r>
              <a:rPr lang="en-US" sz="1400" b="1" i="1" u="sng" dirty="0"/>
              <a:t> </a:t>
            </a:r>
            <a:r>
              <a:rPr lang="en-US" sz="1400" b="1" i="1" u="sng" dirty="0" smtClean="0"/>
              <a:t>customer</a:t>
            </a:r>
          </a:p>
          <a:p>
            <a:pPr marL="177800" lvl="1" indent="-177800">
              <a:buFont typeface="Wingdings" pitchFamily="2" charset="2"/>
              <a:buChar char="§"/>
            </a:pPr>
            <a:endParaRPr lang="en-US" sz="1600" dirty="0" smtClean="0"/>
          </a:p>
          <a:p>
            <a:pPr marL="177800" lvl="1" indent="-177800">
              <a:buFont typeface="Wingdings" pitchFamily="2" charset="2"/>
              <a:buChar char="§"/>
            </a:pPr>
            <a:r>
              <a:rPr lang="en-US" sz="1600" dirty="0" smtClean="0"/>
              <a:t>Letter </a:t>
            </a:r>
            <a:r>
              <a:rPr lang="en-US" sz="1600" dirty="0"/>
              <a:t>of </a:t>
            </a:r>
            <a:r>
              <a:rPr lang="en-US" sz="1600" dirty="0" smtClean="0"/>
              <a:t>Warning</a:t>
            </a:r>
          </a:p>
          <a:p>
            <a:pPr lvl="1"/>
            <a:r>
              <a:rPr lang="en-US" sz="1400" b="1" dirty="0" smtClean="0"/>
              <a:t>An </a:t>
            </a:r>
            <a:r>
              <a:rPr lang="en-US" sz="1400" b="1" i="1" dirty="0" smtClean="0"/>
              <a:t>opportunity</a:t>
            </a:r>
            <a:r>
              <a:rPr lang="en-US" sz="1400" b="1" dirty="0" smtClean="0"/>
              <a:t> to correct/address performance prior to impact</a:t>
            </a:r>
            <a:endParaRPr lang="en-US" sz="1400" b="1" dirty="0"/>
          </a:p>
          <a:p>
            <a:pPr lvl="1"/>
            <a:r>
              <a:rPr lang="en-US" sz="1400" dirty="0"/>
              <a:t>Three or more of same violations during a 180 day period, suspension </a:t>
            </a:r>
            <a:r>
              <a:rPr lang="en-US" sz="1400" dirty="0" smtClean="0"/>
              <a:t>may </a:t>
            </a:r>
            <a:r>
              <a:rPr lang="en-US" sz="1400" dirty="0"/>
              <a:t>be </a:t>
            </a:r>
            <a:r>
              <a:rPr lang="en-US" sz="1400" dirty="0" smtClean="0"/>
              <a:t>taken</a:t>
            </a:r>
          </a:p>
          <a:p>
            <a:pPr lvl="1"/>
            <a:r>
              <a:rPr lang="en-US" sz="1400" dirty="0" smtClean="0"/>
              <a:t>Foundation for next level action</a:t>
            </a:r>
          </a:p>
        </p:txBody>
      </p:sp>
      <p:sp>
        <p:nvSpPr>
          <p:cNvPr id="4" name="Slide Number Placeholder 3"/>
          <p:cNvSpPr>
            <a:spLocks noGrp="1"/>
          </p:cNvSpPr>
          <p:nvPr>
            <p:ph type="sldNum" sz="quarter" idx="10"/>
          </p:nvPr>
        </p:nvSpPr>
        <p:spPr/>
        <p:txBody>
          <a:bodyPr/>
          <a:lstStyle/>
          <a:p>
            <a:pPr>
              <a:defRPr/>
            </a:pPr>
            <a:fld id="{16701198-B0FD-4C10-96F8-0BCB62365C36}" type="slidenum">
              <a:rPr lang="en-US" smtClean="0"/>
              <a:pPr>
                <a:defRPr/>
              </a:pPr>
              <a:t>10</a:t>
            </a:fld>
            <a:endParaRPr lang="en-US" dirty="0"/>
          </a:p>
        </p:txBody>
      </p:sp>
    </p:spTree>
    <p:extLst>
      <p:ext uri="{BB962C8B-B14F-4D97-AF65-F5344CB8AC3E}">
        <p14:creationId xmlns:p14="http://schemas.microsoft.com/office/powerpoint/2010/main" val="1150428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51451">
            <a:off x="5056522" y="2018623"/>
            <a:ext cx="3695492" cy="2705100"/>
          </a:xfrm>
          <a:prstGeom prst="rect">
            <a:avLst/>
          </a:prstGeom>
        </p:spPr>
      </p:pic>
      <p:sp>
        <p:nvSpPr>
          <p:cNvPr id="2" name="Title 1"/>
          <p:cNvSpPr>
            <a:spLocks noGrp="1"/>
          </p:cNvSpPr>
          <p:nvPr>
            <p:ph type="title"/>
          </p:nvPr>
        </p:nvSpPr>
        <p:spPr>
          <a:xfrm>
            <a:off x="762000" y="200557"/>
            <a:ext cx="7239000" cy="715962"/>
          </a:xfrm>
        </p:spPr>
        <p:txBody>
          <a:bodyPr/>
          <a:lstStyle/>
          <a:p>
            <a:r>
              <a:rPr lang="en-US" dirty="0" smtClean="0"/>
              <a:t>Areas of Interest</a:t>
            </a:r>
            <a:r>
              <a:rPr lang="en-US" dirty="0" smtClean="0"/>
              <a:t>	</a:t>
            </a:r>
            <a:endParaRPr lang="en-US" dirty="0"/>
          </a:p>
        </p:txBody>
      </p:sp>
      <p:sp>
        <p:nvSpPr>
          <p:cNvPr id="3" name="Content Placeholder 2"/>
          <p:cNvSpPr>
            <a:spLocks noGrp="1"/>
          </p:cNvSpPr>
          <p:nvPr>
            <p:ph idx="1"/>
          </p:nvPr>
        </p:nvSpPr>
        <p:spPr>
          <a:xfrm>
            <a:off x="228600" y="1147075"/>
            <a:ext cx="8305800" cy="4830763"/>
          </a:xfrm>
        </p:spPr>
        <p:txBody>
          <a:bodyPr>
            <a:noAutofit/>
          </a:bodyPr>
          <a:lstStyle/>
          <a:p>
            <a:r>
              <a:rPr lang="en-US" sz="1800" b="1" dirty="0" smtClean="0"/>
              <a:t>CSS</a:t>
            </a:r>
          </a:p>
          <a:p>
            <a:pPr lvl="1"/>
            <a:r>
              <a:rPr lang="en-US" sz="1800" dirty="0" smtClean="0"/>
              <a:t>Survey ethics</a:t>
            </a:r>
          </a:p>
          <a:p>
            <a:pPr lvl="1"/>
            <a:r>
              <a:rPr lang="en-US" sz="1800" dirty="0" smtClean="0"/>
              <a:t>Falling below Min Performance Score</a:t>
            </a:r>
          </a:p>
          <a:p>
            <a:r>
              <a:rPr lang="en-US" sz="1800" b="1" dirty="0" err="1" smtClean="0"/>
              <a:t>Turnbacks</a:t>
            </a:r>
            <a:endParaRPr lang="en-US" sz="1800" b="1" dirty="0" smtClean="0"/>
          </a:p>
          <a:p>
            <a:pPr lvl="1"/>
            <a:r>
              <a:rPr lang="en-US" sz="1800" dirty="0" smtClean="0"/>
              <a:t>Impact to PPSO, customer</a:t>
            </a:r>
            <a:endParaRPr lang="en-US" sz="1800" dirty="0"/>
          </a:p>
          <a:p>
            <a:r>
              <a:rPr lang="en-US" sz="1800" b="1" dirty="0" smtClean="0"/>
              <a:t>Missed RDDs</a:t>
            </a:r>
          </a:p>
          <a:p>
            <a:pPr lvl="1"/>
            <a:r>
              <a:rPr lang="en-US" sz="1800" dirty="0" smtClean="0"/>
              <a:t>TSP ability to negotiate date</a:t>
            </a:r>
            <a:endParaRPr lang="en-US" sz="1800" dirty="0"/>
          </a:p>
          <a:p>
            <a:r>
              <a:rPr lang="en-US" sz="1800" b="1" dirty="0" smtClean="0"/>
              <a:t>Failure to unpack</a:t>
            </a:r>
          </a:p>
          <a:p>
            <a:pPr lvl="1"/>
            <a:r>
              <a:rPr lang="en-US" sz="1800" dirty="0" smtClean="0"/>
              <a:t>CSS comments</a:t>
            </a:r>
          </a:p>
          <a:p>
            <a:r>
              <a:rPr lang="en-US" sz="1800" b="1" dirty="0" smtClean="0"/>
              <a:t>Reweighs</a:t>
            </a:r>
          </a:p>
          <a:p>
            <a:pPr lvl="1"/>
            <a:r>
              <a:rPr lang="en-US" sz="1800" dirty="0" smtClean="0"/>
              <a:t>DODIG interest, program oversight</a:t>
            </a:r>
            <a:endParaRPr lang="en-US" sz="1800" dirty="0"/>
          </a:p>
          <a:p>
            <a:r>
              <a:rPr lang="en-US" sz="1800" b="1" dirty="0" smtClean="0"/>
              <a:t>SIT management/dates</a:t>
            </a:r>
          </a:p>
          <a:p>
            <a:pPr lvl="1"/>
            <a:r>
              <a:rPr lang="en-US" sz="1800" dirty="0" smtClean="0"/>
              <a:t>Oversight of dates, termination, </a:t>
            </a:r>
            <a:r>
              <a:rPr lang="en-US" sz="1800" dirty="0" err="1" smtClean="0"/>
              <a:t>etc</a:t>
            </a:r>
            <a:endParaRPr lang="en-US" sz="1800" dirty="0"/>
          </a:p>
          <a:p>
            <a:r>
              <a:rPr lang="en-US" sz="1800" b="1" dirty="0" smtClean="0"/>
              <a:t>Claims</a:t>
            </a:r>
          </a:p>
          <a:p>
            <a:pPr lvl="1"/>
            <a:r>
              <a:rPr lang="en-US" sz="1800" dirty="0" smtClean="0"/>
              <a:t>Shipment claims, Inconvenience claims</a:t>
            </a:r>
            <a:endParaRPr lang="en-US" sz="1800" dirty="0"/>
          </a:p>
          <a:p>
            <a:r>
              <a:rPr lang="en-US" sz="1800" b="1" dirty="0" smtClean="0"/>
              <a:t>DPS Updates</a:t>
            </a:r>
          </a:p>
          <a:p>
            <a:pPr lvl="1"/>
            <a:r>
              <a:rPr lang="en-US" sz="1800" dirty="0" smtClean="0"/>
              <a:t>Scheduled delivery date/Arrivals, weights, etc.</a:t>
            </a:r>
          </a:p>
          <a:p>
            <a:pPr lvl="1"/>
            <a:endParaRPr lang="en-US" sz="1800" dirty="0"/>
          </a:p>
          <a:p>
            <a:pPr lvl="1"/>
            <a:endParaRPr lang="en-US" sz="1800" dirty="0" smtClean="0"/>
          </a:p>
          <a:p>
            <a:endParaRPr lang="en-US" sz="1800" dirty="0"/>
          </a:p>
          <a:p>
            <a:endParaRPr lang="en-US" sz="1800" dirty="0"/>
          </a:p>
        </p:txBody>
      </p:sp>
      <p:sp>
        <p:nvSpPr>
          <p:cNvPr id="4" name="Slide Number Placeholder 3"/>
          <p:cNvSpPr>
            <a:spLocks noGrp="1"/>
          </p:cNvSpPr>
          <p:nvPr>
            <p:ph type="sldNum" sz="quarter" idx="10"/>
          </p:nvPr>
        </p:nvSpPr>
        <p:spPr/>
        <p:txBody>
          <a:bodyPr/>
          <a:lstStyle/>
          <a:p>
            <a:pPr>
              <a:defRPr/>
            </a:pPr>
            <a:fld id="{506182D3-5279-4C1A-BF09-A7DADE9A0BC3}" type="slidenum">
              <a:rPr lang="en-US" altLang="en-US" smtClean="0"/>
              <a:pPr>
                <a:defRPr/>
              </a:pPr>
              <a:t>11</a:t>
            </a:fld>
            <a:endParaRPr lang="en-US" altLang="en-US"/>
          </a:p>
        </p:txBody>
      </p:sp>
    </p:spTree>
    <p:extLst>
      <p:ext uri="{BB962C8B-B14F-4D97-AF65-F5344CB8AC3E}">
        <p14:creationId xmlns:p14="http://schemas.microsoft.com/office/powerpoint/2010/main" val="1904579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514"/>
            <a:ext cx="7239000" cy="715962"/>
          </a:xfrm>
        </p:spPr>
        <p:txBody>
          <a:bodyPr/>
          <a:lstStyle/>
          <a:p>
            <a:r>
              <a:rPr lang="en-US" dirty="0" smtClean="0"/>
              <a:t>PPSO Punitive Action</a:t>
            </a:r>
            <a:br>
              <a:rPr lang="en-US" dirty="0" smtClean="0"/>
            </a:br>
            <a:r>
              <a:rPr lang="en-US" sz="2400" dirty="0" smtClean="0"/>
              <a:t>Letter of Warnings</a:t>
            </a:r>
            <a:endParaRPr lang="en-US" dirty="0"/>
          </a:p>
        </p:txBody>
      </p:sp>
      <p:sp>
        <p:nvSpPr>
          <p:cNvPr id="4" name="Slide Number Placeholder 3"/>
          <p:cNvSpPr>
            <a:spLocks noGrp="1"/>
          </p:cNvSpPr>
          <p:nvPr>
            <p:ph type="sldNum" sz="quarter" idx="10"/>
          </p:nvPr>
        </p:nvSpPr>
        <p:spPr/>
        <p:txBody>
          <a:bodyPr/>
          <a:lstStyle/>
          <a:p>
            <a:pPr>
              <a:defRPr/>
            </a:pPr>
            <a:fld id="{574C0DB6-BD37-4C66-AC17-8A809F4ED7CE}" type="slidenum">
              <a:rPr lang="en-US" smtClean="0"/>
              <a:pPr>
                <a:defRPr/>
              </a:pPr>
              <a:t>12</a:t>
            </a:fld>
            <a:endParaRPr lang="en-US" dirty="0"/>
          </a:p>
        </p:txBody>
      </p:sp>
      <p:sp>
        <p:nvSpPr>
          <p:cNvPr id="5" name="Content Placeholder 4"/>
          <p:cNvSpPr>
            <a:spLocks noGrp="1"/>
          </p:cNvSpPr>
          <p:nvPr>
            <p:ph idx="1"/>
          </p:nvPr>
        </p:nvSpPr>
        <p:spPr>
          <a:xfrm>
            <a:off x="428500" y="1295400"/>
            <a:ext cx="8305800" cy="5334000"/>
          </a:xfrm>
        </p:spPr>
        <p:txBody>
          <a:bodyPr/>
          <a:lstStyle/>
          <a:p>
            <a:endParaRPr lang="en-US" dirty="0"/>
          </a:p>
        </p:txBody>
      </p:sp>
      <p:pic>
        <p:nvPicPr>
          <p:cNvPr id="6" name="Picture 5"/>
          <p:cNvPicPr>
            <a:picLocks noChangeAspect="1"/>
          </p:cNvPicPr>
          <p:nvPr/>
        </p:nvPicPr>
        <p:blipFill rotWithShape="1">
          <a:blip r:embed="rId3"/>
          <a:srcRect t="11760"/>
          <a:stretch/>
        </p:blipFill>
        <p:spPr>
          <a:xfrm>
            <a:off x="428500" y="1220787"/>
            <a:ext cx="8405750" cy="5135563"/>
          </a:xfrm>
          <a:prstGeom prst="rect">
            <a:avLst/>
          </a:prstGeom>
        </p:spPr>
      </p:pic>
    </p:spTree>
    <p:extLst>
      <p:ext uri="{BB962C8B-B14F-4D97-AF65-F5344CB8AC3E}">
        <p14:creationId xmlns:p14="http://schemas.microsoft.com/office/powerpoint/2010/main" val="1429062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PPSO Letters of Suspension</a:t>
            </a:r>
            <a:endParaRPr lang="en-US" dirty="0"/>
          </a:p>
        </p:txBody>
      </p:sp>
      <p:sp>
        <p:nvSpPr>
          <p:cNvPr id="4" name="Slide Number Placeholder 3"/>
          <p:cNvSpPr>
            <a:spLocks noGrp="1"/>
          </p:cNvSpPr>
          <p:nvPr>
            <p:ph type="sldNum" sz="quarter" idx="10"/>
          </p:nvPr>
        </p:nvSpPr>
        <p:spPr/>
        <p:txBody>
          <a:bodyPr/>
          <a:lstStyle/>
          <a:p>
            <a:pPr>
              <a:defRPr/>
            </a:pPr>
            <a:fld id="{574C0DB6-BD37-4C66-AC17-8A809F4ED7CE}" type="slidenum">
              <a:rPr lang="en-US" smtClean="0"/>
              <a:pPr>
                <a:defRPr/>
              </a:pPr>
              <a:t>13</a:t>
            </a:fld>
            <a:endParaRPr lang="en-US" dirty="0"/>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rotWithShape="1">
          <a:blip r:embed="rId3"/>
          <a:srcRect t="6146"/>
          <a:stretch/>
        </p:blipFill>
        <p:spPr>
          <a:xfrm>
            <a:off x="152400" y="1206272"/>
            <a:ext cx="8915400" cy="5150077"/>
          </a:xfrm>
          <a:prstGeom prst="rect">
            <a:avLst/>
          </a:prstGeom>
        </p:spPr>
      </p:pic>
    </p:spTree>
    <p:extLst>
      <p:ext uri="{BB962C8B-B14F-4D97-AF65-F5344CB8AC3E}">
        <p14:creationId xmlns:p14="http://schemas.microsoft.com/office/powerpoint/2010/main" val="907971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699" y="382189"/>
            <a:ext cx="6578600" cy="553998"/>
          </a:xfrm>
        </p:spPr>
        <p:txBody>
          <a:bodyPr/>
          <a:lstStyle/>
          <a:p>
            <a:pPr algn="ctr"/>
            <a:r>
              <a:rPr lang="en-US" dirty="0" smtClean="0"/>
              <a:t>Transportation Review Board</a:t>
            </a:r>
            <a:endParaRPr lang="en-US" dirty="0"/>
          </a:p>
        </p:txBody>
      </p:sp>
      <p:sp>
        <p:nvSpPr>
          <p:cNvPr id="3" name="Text Placeholder 2"/>
          <p:cNvSpPr>
            <a:spLocks noGrp="1"/>
          </p:cNvSpPr>
          <p:nvPr>
            <p:ph type="body" idx="1"/>
          </p:nvPr>
        </p:nvSpPr>
        <p:spPr>
          <a:xfrm>
            <a:off x="152400" y="1294576"/>
            <a:ext cx="8763000" cy="5539978"/>
          </a:xfrm>
        </p:spPr>
        <p:txBody>
          <a:bodyPr>
            <a:normAutofit fontScale="62500" lnSpcReduction="20000"/>
          </a:bodyPr>
          <a:lstStyle/>
          <a:p>
            <a:pPr eaLnBrk="1" hangingPunct="1"/>
            <a:r>
              <a:rPr lang="en-US" sz="3400" dirty="0"/>
              <a:t>TSP may be placed in “non-use” for a definite or indefinite period of </a:t>
            </a:r>
            <a:r>
              <a:rPr lang="en-US" sz="3400" dirty="0" smtClean="0"/>
              <a:t>time for </a:t>
            </a:r>
            <a:r>
              <a:rPr lang="en-US" sz="3400" u="sng" dirty="0" smtClean="0"/>
              <a:t>specific </a:t>
            </a:r>
            <a:r>
              <a:rPr lang="en-US" sz="3400" dirty="0" smtClean="0"/>
              <a:t>incidents </a:t>
            </a:r>
            <a:r>
              <a:rPr lang="en-US" sz="3400" dirty="0"/>
              <a:t>of unsatisfactory service or failure to perform, or </a:t>
            </a:r>
            <a:r>
              <a:rPr lang="en-US" sz="3400" u="sng" dirty="0"/>
              <a:t>a record or trend </a:t>
            </a:r>
            <a:r>
              <a:rPr lang="en-US" sz="3400" dirty="0"/>
              <a:t>of </a:t>
            </a:r>
            <a:r>
              <a:rPr lang="en-US" sz="3400" dirty="0" smtClean="0"/>
              <a:t>satisfactory service </a:t>
            </a:r>
            <a:r>
              <a:rPr lang="en-US" sz="3400" dirty="0"/>
              <a:t>or failure to perform in accordance with the terms of negotiated agreements tenders </a:t>
            </a:r>
            <a:r>
              <a:rPr lang="en-US" sz="3400" dirty="0" smtClean="0"/>
              <a:t>of service</a:t>
            </a:r>
            <a:r>
              <a:rPr lang="en-US" sz="3400" dirty="0"/>
              <a:t>, </a:t>
            </a:r>
            <a:r>
              <a:rPr lang="en-US" sz="3400" dirty="0" smtClean="0"/>
              <a:t>GBLs</a:t>
            </a:r>
            <a:r>
              <a:rPr lang="en-US" sz="3400" dirty="0"/>
              <a:t>, service agreements, </a:t>
            </a:r>
            <a:r>
              <a:rPr lang="en-US" sz="3400" dirty="0" smtClean="0"/>
              <a:t>or governing </a:t>
            </a:r>
            <a:r>
              <a:rPr lang="en-US" sz="3400" dirty="0"/>
              <a:t>SDDC </a:t>
            </a:r>
            <a:r>
              <a:rPr lang="en-US" sz="3400" dirty="0" smtClean="0"/>
              <a:t>rules</a:t>
            </a:r>
          </a:p>
          <a:p>
            <a:pPr eaLnBrk="1" hangingPunct="1"/>
            <a:endParaRPr lang="en-US" sz="3400" dirty="0"/>
          </a:p>
          <a:p>
            <a:pPr eaLnBrk="1" hangingPunct="1"/>
            <a:r>
              <a:rPr lang="en-US" sz="3400" dirty="0" smtClean="0"/>
              <a:t>Consideration </a:t>
            </a:r>
            <a:r>
              <a:rPr lang="en-US" sz="3400" dirty="0" smtClean="0"/>
              <a:t>includes whether administrative </a:t>
            </a:r>
            <a:r>
              <a:rPr lang="en-US" sz="3400" dirty="0" smtClean="0"/>
              <a:t>deficiencies “immediately </a:t>
            </a:r>
            <a:r>
              <a:rPr lang="en-US" sz="3400" dirty="0" smtClean="0"/>
              <a:t>threaten safety or security” of personal </a:t>
            </a:r>
            <a:r>
              <a:rPr lang="en-US" sz="3400" dirty="0" smtClean="0"/>
              <a:t>property shipments</a:t>
            </a:r>
            <a:endParaRPr lang="en-US" sz="3400" dirty="0" smtClean="0"/>
          </a:p>
          <a:p>
            <a:pPr lvl="1" eaLnBrk="1" hangingPunct="1"/>
            <a:r>
              <a:rPr lang="en-US" sz="2900" i="1" dirty="0" smtClean="0"/>
              <a:t>Director of PP approves </a:t>
            </a:r>
            <a:r>
              <a:rPr lang="en-US" sz="2900" i="1" dirty="0"/>
              <a:t>for personal property and NTS TSPs</a:t>
            </a:r>
          </a:p>
          <a:p>
            <a:pPr lvl="1" eaLnBrk="1" hangingPunct="1"/>
            <a:r>
              <a:rPr lang="en-US" sz="2900" i="1" dirty="0" smtClean="0"/>
              <a:t>Consult </a:t>
            </a:r>
            <a:r>
              <a:rPr lang="en-US" sz="2900" i="1" dirty="0"/>
              <a:t>with OSJA prior to imposing non-use</a:t>
            </a:r>
          </a:p>
          <a:p>
            <a:pPr eaLnBrk="1" hangingPunct="1"/>
            <a:endParaRPr lang="en-US" sz="3400" dirty="0" smtClean="0"/>
          </a:p>
          <a:p>
            <a:pPr eaLnBrk="1" hangingPunct="1"/>
            <a:r>
              <a:rPr lang="en-US" sz="3400" dirty="0" smtClean="0"/>
              <a:t>If </a:t>
            </a:r>
            <a:r>
              <a:rPr lang="en-US" sz="3400" dirty="0" smtClean="0"/>
              <a:t>TSP disputes findings, a TRB is scheduled </a:t>
            </a:r>
            <a:r>
              <a:rPr lang="en-US" sz="3400" dirty="0"/>
              <a:t>within 30 days of non-use imposition</a:t>
            </a:r>
          </a:p>
          <a:p>
            <a:pPr lvl="1" eaLnBrk="1" hangingPunct="1"/>
            <a:r>
              <a:rPr lang="en-US" sz="2900" i="1" dirty="0" smtClean="0"/>
              <a:t>TSP formally notified of basis </a:t>
            </a:r>
            <a:r>
              <a:rPr lang="en-US" sz="2900" i="1" dirty="0"/>
              <a:t>for TRB</a:t>
            </a:r>
          </a:p>
          <a:p>
            <a:pPr lvl="1" eaLnBrk="1" hangingPunct="1"/>
            <a:r>
              <a:rPr lang="en-US" sz="2900" i="1" dirty="0" smtClean="0"/>
              <a:t>TSP </a:t>
            </a:r>
            <a:r>
              <a:rPr lang="en-US" sz="2900" i="1" dirty="0"/>
              <a:t>has 14 days to reply, request delay, or notify SDDC of </a:t>
            </a:r>
            <a:r>
              <a:rPr lang="en-US" sz="2900" i="1" dirty="0" smtClean="0"/>
              <a:t>intent </a:t>
            </a:r>
            <a:r>
              <a:rPr lang="en-US" sz="2900" i="1" dirty="0"/>
              <a:t>to present information in person or by </a:t>
            </a:r>
            <a:r>
              <a:rPr lang="en-US" sz="2900" i="1" dirty="0" smtClean="0"/>
              <a:t>phone.  </a:t>
            </a:r>
            <a:r>
              <a:rPr lang="en-US" sz="2900" i="1" dirty="0"/>
              <a:t>TSP </a:t>
            </a:r>
            <a:r>
              <a:rPr lang="en-US" sz="2900" i="1" dirty="0" smtClean="0"/>
              <a:t>or SDDC may </a:t>
            </a:r>
            <a:r>
              <a:rPr lang="en-US" sz="2900" i="1" dirty="0"/>
              <a:t>request earlier hearing.</a:t>
            </a:r>
          </a:p>
          <a:p>
            <a:pPr eaLnBrk="1" hangingPunct="1">
              <a:buFont typeface="Arial" pitchFamily="34" charset="0"/>
              <a:buChar char="•"/>
            </a:pPr>
            <a:endParaRPr lang="en-US" sz="2000" dirty="0" smtClean="0"/>
          </a:p>
        </p:txBody>
      </p:sp>
    </p:spTree>
    <p:extLst>
      <p:ext uri="{BB962C8B-B14F-4D97-AF65-F5344CB8AC3E}">
        <p14:creationId xmlns:p14="http://schemas.microsoft.com/office/powerpoint/2010/main" val="1106866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699" y="382189"/>
            <a:ext cx="6578600" cy="553998"/>
          </a:xfrm>
        </p:spPr>
        <p:txBody>
          <a:bodyPr/>
          <a:lstStyle/>
          <a:p>
            <a:pPr algn="ctr"/>
            <a:r>
              <a:rPr lang="en-US" dirty="0" smtClean="0"/>
              <a:t>Transportation Review Board</a:t>
            </a:r>
            <a:endParaRPr lang="en-US" dirty="0"/>
          </a:p>
        </p:txBody>
      </p:sp>
      <p:sp>
        <p:nvSpPr>
          <p:cNvPr id="3" name="Text Placeholder 2"/>
          <p:cNvSpPr>
            <a:spLocks noGrp="1"/>
          </p:cNvSpPr>
          <p:nvPr>
            <p:ph type="body" idx="1"/>
          </p:nvPr>
        </p:nvSpPr>
        <p:spPr>
          <a:xfrm>
            <a:off x="304800" y="1143000"/>
            <a:ext cx="8369300" cy="5539978"/>
          </a:xfrm>
        </p:spPr>
        <p:txBody>
          <a:bodyPr>
            <a:normAutofit/>
          </a:bodyPr>
          <a:lstStyle/>
          <a:p>
            <a:pPr marL="0" indent="0" eaLnBrk="1" fontAlgn="auto" hangingPunct="1">
              <a:spcAft>
                <a:spcPts val="0"/>
              </a:spcAft>
              <a:buNone/>
              <a:defRPr/>
            </a:pPr>
            <a:r>
              <a:rPr lang="en-US" sz="2400" b="1" kern="0" dirty="0" smtClean="0">
                <a:solidFill>
                  <a:srgbClr val="000000"/>
                </a:solidFill>
              </a:rPr>
              <a:t>Factors considered (include, not limited to):</a:t>
            </a:r>
            <a:r>
              <a:rPr lang="en-US" sz="2400" kern="0" dirty="0" smtClean="0">
                <a:solidFill>
                  <a:srgbClr val="000000"/>
                </a:solidFill>
              </a:rPr>
              <a:t> </a:t>
            </a:r>
          </a:p>
          <a:p>
            <a:r>
              <a:rPr lang="en-US" sz="1800" dirty="0" smtClean="0"/>
              <a:t>Investigative </a:t>
            </a:r>
            <a:r>
              <a:rPr lang="en-US" sz="1800" dirty="0"/>
              <a:t>reports </a:t>
            </a:r>
            <a:r>
              <a:rPr lang="en-US" sz="1800" dirty="0" smtClean="0"/>
              <a:t>(police</a:t>
            </a:r>
            <a:r>
              <a:rPr lang="en-US" sz="1800" dirty="0"/>
              <a:t>, safety officials, </a:t>
            </a:r>
            <a:r>
              <a:rPr lang="en-US" sz="1800" dirty="0" smtClean="0"/>
              <a:t>safety/security </a:t>
            </a:r>
            <a:r>
              <a:rPr lang="en-US" sz="1800" dirty="0"/>
              <a:t>contractors, Defense Investigative </a:t>
            </a:r>
            <a:r>
              <a:rPr lang="en-US" sz="1800" dirty="0" smtClean="0"/>
              <a:t>Service, etc.)</a:t>
            </a:r>
            <a:endParaRPr lang="en-US" sz="1800" dirty="0"/>
          </a:p>
          <a:p>
            <a:r>
              <a:rPr lang="en-US" sz="1800" dirty="0" smtClean="0"/>
              <a:t>TSP’s </a:t>
            </a:r>
            <a:r>
              <a:rPr lang="en-US" sz="1800" dirty="0"/>
              <a:t>written and oral presentation(s).</a:t>
            </a:r>
          </a:p>
          <a:p>
            <a:r>
              <a:rPr lang="en-US" sz="1800" dirty="0" smtClean="0"/>
              <a:t>TSP's </a:t>
            </a:r>
            <a:r>
              <a:rPr lang="en-US" sz="1800" dirty="0"/>
              <a:t>past performance.</a:t>
            </a:r>
          </a:p>
          <a:p>
            <a:r>
              <a:rPr lang="en-US" sz="1800" dirty="0" smtClean="0"/>
              <a:t>Special </a:t>
            </a:r>
            <a:r>
              <a:rPr lang="en-US" sz="1800" dirty="0"/>
              <a:t>services provided by the TSP, which may be unavailable elsewhere.</a:t>
            </a:r>
          </a:p>
          <a:p>
            <a:r>
              <a:rPr lang="en-US" sz="1800" dirty="0" smtClean="0"/>
              <a:t>TSP’s </a:t>
            </a:r>
            <a:r>
              <a:rPr lang="en-US" sz="1800" dirty="0"/>
              <a:t>responsiveness to SDDC’s </a:t>
            </a:r>
            <a:r>
              <a:rPr lang="en-US" sz="1800" dirty="0" smtClean="0"/>
              <a:t>concerns &amp; corrective </a:t>
            </a:r>
            <a:r>
              <a:rPr lang="en-US" sz="1800" dirty="0"/>
              <a:t>action taken by </a:t>
            </a:r>
            <a:r>
              <a:rPr lang="en-US" sz="1800" dirty="0" smtClean="0"/>
              <a:t>TSP </a:t>
            </a:r>
          </a:p>
          <a:p>
            <a:r>
              <a:rPr lang="en-US" sz="1800" dirty="0" smtClean="0"/>
              <a:t>The </a:t>
            </a:r>
            <a:r>
              <a:rPr lang="en-US" sz="1800" dirty="0"/>
              <a:t>financial condition of the TSP and the economic impact of disqualification.</a:t>
            </a:r>
          </a:p>
          <a:p>
            <a:r>
              <a:rPr lang="en-US" sz="1800" dirty="0" smtClean="0"/>
              <a:t>Performance </a:t>
            </a:r>
            <a:r>
              <a:rPr lang="en-US" sz="1800" dirty="0"/>
              <a:t>history of TSP and </a:t>
            </a:r>
            <a:r>
              <a:rPr lang="en-US" sz="1800" dirty="0" smtClean="0"/>
              <a:t>affiliates</a:t>
            </a:r>
          </a:p>
          <a:p>
            <a:pPr marL="0" indent="0">
              <a:spcBef>
                <a:spcPts val="0"/>
              </a:spcBef>
              <a:buNone/>
            </a:pPr>
            <a:r>
              <a:rPr lang="en-US" sz="1800" dirty="0" smtClean="0"/>
              <a:t> </a:t>
            </a:r>
            <a:endParaRPr lang="en-US" sz="1800" kern="0" dirty="0">
              <a:solidFill>
                <a:srgbClr val="000000"/>
              </a:solidFill>
            </a:endParaRPr>
          </a:p>
          <a:p>
            <a:pPr marL="0" indent="0">
              <a:buNone/>
            </a:pPr>
            <a:r>
              <a:rPr lang="en-US" sz="2400" b="1" kern="0" dirty="0" smtClean="0">
                <a:solidFill>
                  <a:srgbClr val="000000"/>
                </a:solidFill>
              </a:rPr>
              <a:t>Determination:</a:t>
            </a:r>
          </a:p>
          <a:p>
            <a:r>
              <a:rPr lang="en-US" sz="1800" dirty="0" smtClean="0"/>
              <a:t>Allow continued </a:t>
            </a:r>
            <a:r>
              <a:rPr lang="en-US" sz="1800" dirty="0"/>
              <a:t>participating in </a:t>
            </a:r>
            <a:r>
              <a:rPr lang="en-US" sz="1800" dirty="0" smtClean="0"/>
              <a:t>DP3 with </a:t>
            </a:r>
            <a:r>
              <a:rPr lang="en-US" sz="1800" dirty="0"/>
              <a:t>or without conditions </a:t>
            </a:r>
            <a:endParaRPr lang="en-US" sz="1800" dirty="0" smtClean="0"/>
          </a:p>
          <a:p>
            <a:r>
              <a:rPr lang="en-US" sz="1800" dirty="0" smtClean="0"/>
              <a:t>Disqualify </a:t>
            </a:r>
            <a:r>
              <a:rPr lang="en-US" sz="1800" dirty="0"/>
              <a:t>the TSP for a designated period of time. </a:t>
            </a:r>
            <a:endParaRPr lang="en-US" sz="1800" dirty="0" smtClean="0"/>
          </a:p>
          <a:p>
            <a:r>
              <a:rPr lang="en-US" sz="1800" dirty="0" smtClean="0"/>
              <a:t>If </a:t>
            </a:r>
            <a:r>
              <a:rPr lang="en-US" sz="1800" dirty="0"/>
              <a:t>the TRB imposes any type of disqualification it must decide whether to </a:t>
            </a:r>
            <a:r>
              <a:rPr lang="en-US" sz="1800" dirty="0" smtClean="0"/>
              <a:t>suspend for </a:t>
            </a:r>
            <a:r>
              <a:rPr lang="en-US" sz="1800" dirty="0"/>
              <a:t>a stated period </a:t>
            </a:r>
            <a:r>
              <a:rPr lang="en-US" sz="1800" dirty="0" smtClean="0"/>
              <a:t>with </a:t>
            </a:r>
            <a:r>
              <a:rPr lang="en-US" sz="1800" dirty="0"/>
              <a:t>or without probationary </a:t>
            </a:r>
            <a:r>
              <a:rPr lang="en-US" sz="1800" dirty="0" smtClean="0"/>
              <a:t>conditions</a:t>
            </a:r>
            <a:endParaRPr lang="en-US" sz="1800" dirty="0"/>
          </a:p>
        </p:txBody>
      </p:sp>
    </p:spTree>
    <p:extLst>
      <p:ext uri="{BB962C8B-B14F-4D97-AF65-F5344CB8AC3E}">
        <p14:creationId xmlns:p14="http://schemas.microsoft.com/office/powerpoint/2010/main" val="3635552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699" y="382189"/>
            <a:ext cx="6578600" cy="553998"/>
          </a:xfrm>
        </p:spPr>
        <p:txBody>
          <a:bodyPr/>
          <a:lstStyle/>
          <a:p>
            <a:pPr algn="ctr"/>
            <a:r>
              <a:rPr lang="en-US" dirty="0" smtClean="0"/>
              <a:t>Transportation Review Board</a:t>
            </a:r>
            <a:endParaRPr lang="en-US" dirty="0"/>
          </a:p>
        </p:txBody>
      </p:sp>
      <p:sp>
        <p:nvSpPr>
          <p:cNvPr id="3" name="Text Placeholder 2"/>
          <p:cNvSpPr>
            <a:spLocks noGrp="1"/>
          </p:cNvSpPr>
          <p:nvPr>
            <p:ph type="body" idx="1"/>
          </p:nvPr>
        </p:nvSpPr>
        <p:spPr>
          <a:xfrm>
            <a:off x="387349" y="1294576"/>
            <a:ext cx="8369300" cy="5539978"/>
          </a:xfrm>
        </p:spPr>
        <p:txBody>
          <a:bodyPr>
            <a:normAutofit/>
          </a:bodyPr>
          <a:lstStyle/>
          <a:p>
            <a:pPr marL="169863" indent="-169863" eaLnBrk="1" fontAlgn="auto" hangingPunct="1">
              <a:spcAft>
                <a:spcPts val="0"/>
              </a:spcAft>
              <a:buFont typeface="Arial" pitchFamily="34" charset="0"/>
              <a:buNone/>
              <a:defRPr/>
            </a:pPr>
            <a:r>
              <a:rPr lang="en-US" b="1" dirty="0"/>
              <a:t>Board Composition:</a:t>
            </a:r>
          </a:p>
          <a:p>
            <a:pPr eaLnBrk="1" fontAlgn="auto" hangingPunct="1">
              <a:spcAft>
                <a:spcPts val="0"/>
              </a:spcAft>
              <a:defRPr/>
            </a:pPr>
            <a:r>
              <a:rPr lang="en-US" sz="1600" dirty="0" smtClean="0"/>
              <a:t>Three </a:t>
            </a:r>
            <a:r>
              <a:rPr lang="en-US" sz="1600" dirty="0"/>
              <a:t>(3) voting </a:t>
            </a:r>
            <a:r>
              <a:rPr lang="en-US" sz="1600" dirty="0" smtClean="0"/>
              <a:t>members (must </a:t>
            </a:r>
            <a:r>
              <a:rPr lang="en-US" sz="1600" dirty="0"/>
              <a:t>be in grade of O-4+ or GS-13</a:t>
            </a:r>
            <a:r>
              <a:rPr lang="en-US" sz="1600" dirty="0" smtClean="0"/>
              <a:t>+)</a:t>
            </a:r>
          </a:p>
          <a:p>
            <a:pPr eaLnBrk="1" fontAlgn="auto" hangingPunct="1">
              <a:spcAft>
                <a:spcPts val="0"/>
              </a:spcAft>
              <a:defRPr/>
            </a:pPr>
            <a:r>
              <a:rPr lang="en-US" sz="1600" dirty="0" smtClean="0"/>
              <a:t>Highest </a:t>
            </a:r>
            <a:r>
              <a:rPr lang="en-US" sz="1600" dirty="0"/>
              <a:t>graded individual on panel is </a:t>
            </a:r>
            <a:r>
              <a:rPr lang="en-US" sz="1600" dirty="0" smtClean="0"/>
              <a:t>Chairperson (must </a:t>
            </a:r>
            <a:r>
              <a:rPr lang="en-US" sz="1600" dirty="0"/>
              <a:t>be O-5 or GS-14, </a:t>
            </a:r>
            <a:r>
              <a:rPr lang="en-US" sz="1600" dirty="0" smtClean="0"/>
              <a:t>minimum)</a:t>
            </a:r>
          </a:p>
          <a:p>
            <a:pPr eaLnBrk="1" fontAlgn="auto" hangingPunct="1">
              <a:spcAft>
                <a:spcPts val="0"/>
              </a:spcAft>
              <a:buFontTx/>
              <a:buChar char="-"/>
              <a:defRPr/>
            </a:pPr>
            <a:endParaRPr lang="en-US" sz="1600" dirty="0"/>
          </a:p>
          <a:p>
            <a:pPr marL="169863" indent="-169863" eaLnBrk="1" fontAlgn="auto" hangingPunct="1">
              <a:spcAft>
                <a:spcPts val="0"/>
              </a:spcAft>
              <a:buNone/>
              <a:defRPr/>
            </a:pPr>
            <a:r>
              <a:rPr lang="en-US" b="1" dirty="0" smtClean="0"/>
              <a:t>Appeals:</a:t>
            </a:r>
            <a:endParaRPr lang="en-US" b="1" dirty="0"/>
          </a:p>
          <a:p>
            <a:pPr eaLnBrk="1" fontAlgn="auto" hangingPunct="1">
              <a:spcAft>
                <a:spcPts val="0"/>
              </a:spcAft>
              <a:defRPr/>
            </a:pPr>
            <a:r>
              <a:rPr lang="en-US" sz="1600" dirty="0" smtClean="0"/>
              <a:t>TSPs </a:t>
            </a:r>
            <a:r>
              <a:rPr lang="en-US" sz="1600" dirty="0"/>
              <a:t>may appeal a TRB decision within 15 calendar days from </a:t>
            </a:r>
            <a:r>
              <a:rPr lang="en-US" sz="1600" dirty="0" smtClean="0"/>
              <a:t>receipt </a:t>
            </a:r>
            <a:r>
              <a:rPr lang="en-US" sz="1600" dirty="0"/>
              <a:t>of </a:t>
            </a:r>
            <a:r>
              <a:rPr lang="en-US" sz="1600" dirty="0" smtClean="0"/>
              <a:t>decision letter</a:t>
            </a:r>
          </a:p>
          <a:p>
            <a:pPr eaLnBrk="1" fontAlgn="auto" hangingPunct="1">
              <a:spcAft>
                <a:spcPts val="0"/>
              </a:spcAft>
              <a:defRPr/>
            </a:pPr>
            <a:r>
              <a:rPr lang="en-US" sz="1600" dirty="0"/>
              <a:t>An appeal will fully document the reasons for requesting relief, which may include </a:t>
            </a:r>
            <a:r>
              <a:rPr lang="en-US" sz="1600" dirty="0" smtClean="0"/>
              <a:t>the   submission </a:t>
            </a:r>
            <a:r>
              <a:rPr lang="en-US" sz="1600" dirty="0"/>
              <a:t>of new material or bona fide change of </a:t>
            </a:r>
            <a:r>
              <a:rPr lang="en-US" sz="1600" dirty="0" smtClean="0"/>
              <a:t>management </a:t>
            </a:r>
          </a:p>
          <a:p>
            <a:pPr eaLnBrk="1" fontAlgn="auto" hangingPunct="1">
              <a:spcAft>
                <a:spcPts val="0"/>
              </a:spcAft>
              <a:defRPr/>
            </a:pPr>
            <a:r>
              <a:rPr lang="en-US" sz="1600" dirty="0" smtClean="0"/>
              <a:t>The </a:t>
            </a:r>
            <a:r>
              <a:rPr lang="en-US" sz="1600" dirty="0"/>
              <a:t>disqualification </a:t>
            </a:r>
            <a:r>
              <a:rPr lang="en-US" sz="1600" dirty="0" smtClean="0"/>
              <a:t>period may </a:t>
            </a:r>
            <a:r>
              <a:rPr lang="en-US" sz="1600" dirty="0"/>
              <a:t>be terminated, suspended, or reduced upon presentation of evidence that the causes </a:t>
            </a:r>
            <a:r>
              <a:rPr lang="en-US" sz="1600" dirty="0" smtClean="0"/>
              <a:t>and conditions </a:t>
            </a:r>
            <a:r>
              <a:rPr lang="en-US" sz="1600" dirty="0"/>
              <a:t>resulting in the initial disqualification have been eliminated or corrected, or upon </a:t>
            </a:r>
            <a:r>
              <a:rPr lang="en-US" sz="1600" dirty="0" smtClean="0"/>
              <a:t>the execution </a:t>
            </a:r>
            <a:r>
              <a:rPr lang="en-US" sz="1600" dirty="0"/>
              <a:t>of an agreement with the TSP </a:t>
            </a:r>
            <a:r>
              <a:rPr lang="en-US" sz="1600" dirty="0" smtClean="0"/>
              <a:t>outlining </a:t>
            </a:r>
            <a:r>
              <a:rPr lang="en-US" sz="1600" dirty="0"/>
              <a:t>the </a:t>
            </a:r>
            <a:r>
              <a:rPr lang="en-US" sz="1600" dirty="0" smtClean="0"/>
              <a:t>conditions </a:t>
            </a:r>
            <a:r>
              <a:rPr lang="en-US" sz="1600" dirty="0"/>
              <a:t>upon which </a:t>
            </a:r>
            <a:r>
              <a:rPr lang="en-US" sz="1600" dirty="0" smtClean="0"/>
              <a:t>the original </a:t>
            </a:r>
            <a:r>
              <a:rPr lang="en-US" sz="1600" dirty="0"/>
              <a:t>TRB decision is being modified</a:t>
            </a:r>
            <a:r>
              <a:rPr lang="en-US" sz="1600" dirty="0" smtClean="0"/>
              <a:t>.</a:t>
            </a:r>
          </a:p>
          <a:p>
            <a:pPr eaLnBrk="1" fontAlgn="auto" hangingPunct="1">
              <a:spcAft>
                <a:spcPts val="0"/>
              </a:spcAft>
              <a:defRPr/>
            </a:pPr>
            <a:r>
              <a:rPr lang="en-US" sz="1600" dirty="0" smtClean="0"/>
              <a:t>An </a:t>
            </a:r>
            <a:r>
              <a:rPr lang="en-US" sz="1600" dirty="0"/>
              <a:t>appeal of a personal property or NTS TRB will be forwarded to the Chief of Staff, </a:t>
            </a:r>
            <a:r>
              <a:rPr lang="en-US" sz="1600" dirty="0" smtClean="0"/>
              <a:t>HQ Military </a:t>
            </a:r>
            <a:r>
              <a:rPr lang="en-US" sz="1600" dirty="0"/>
              <a:t>Surface Deployment and Distribution Command, 1 Soldier Way, Scott AFB, IL </a:t>
            </a:r>
            <a:r>
              <a:rPr lang="en-US" sz="1600" dirty="0" smtClean="0"/>
              <a:t>62225</a:t>
            </a:r>
          </a:p>
          <a:p>
            <a:pPr eaLnBrk="1" fontAlgn="auto" hangingPunct="1">
              <a:spcAft>
                <a:spcPts val="0"/>
              </a:spcAft>
              <a:defRPr/>
            </a:pPr>
            <a:r>
              <a:rPr lang="en-US" sz="1600" dirty="0" smtClean="0"/>
              <a:t>Appeals </a:t>
            </a:r>
            <a:r>
              <a:rPr lang="en-US" sz="1600" dirty="0"/>
              <a:t>will be independently reviewed and processed by personnel not </a:t>
            </a:r>
            <a:r>
              <a:rPr lang="en-US" sz="1600" dirty="0" smtClean="0"/>
              <a:t>substantially involved </a:t>
            </a:r>
            <a:r>
              <a:rPr lang="en-US" sz="1600" dirty="0"/>
              <a:t>in the initial TRB decision.</a:t>
            </a:r>
          </a:p>
        </p:txBody>
      </p:sp>
    </p:spTree>
    <p:extLst>
      <p:ext uri="{BB962C8B-B14F-4D97-AF65-F5344CB8AC3E}">
        <p14:creationId xmlns:p14="http://schemas.microsoft.com/office/powerpoint/2010/main" val="3467744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699" y="382189"/>
            <a:ext cx="6578600" cy="553998"/>
          </a:xfrm>
        </p:spPr>
        <p:txBody>
          <a:bodyPr/>
          <a:lstStyle/>
          <a:p>
            <a:pPr algn="ctr"/>
            <a:r>
              <a:rPr lang="en-US" dirty="0" smtClean="0"/>
              <a:t>Transportation Review Board</a:t>
            </a:r>
            <a:endParaRPr lang="en-US" dirty="0"/>
          </a:p>
        </p:txBody>
      </p:sp>
      <p:sp>
        <p:nvSpPr>
          <p:cNvPr id="3" name="Text Placeholder 2"/>
          <p:cNvSpPr>
            <a:spLocks noGrp="1"/>
          </p:cNvSpPr>
          <p:nvPr>
            <p:ph type="body" idx="1"/>
          </p:nvPr>
        </p:nvSpPr>
        <p:spPr>
          <a:xfrm>
            <a:off x="387349" y="1294576"/>
            <a:ext cx="8369300" cy="5539978"/>
          </a:xfrm>
        </p:spPr>
        <p:txBody>
          <a:bodyPr>
            <a:normAutofit/>
          </a:bodyPr>
          <a:lstStyle/>
          <a:p>
            <a:pPr marL="169863" indent="-169863" eaLnBrk="1" fontAlgn="auto" hangingPunct="1">
              <a:spcAft>
                <a:spcPts val="0"/>
              </a:spcAft>
              <a:buFont typeface="Arial" pitchFamily="34" charset="0"/>
              <a:buNone/>
              <a:defRPr/>
            </a:pPr>
            <a:r>
              <a:rPr lang="en-US" b="1" dirty="0" smtClean="0"/>
              <a:t>Bottom Line:</a:t>
            </a:r>
          </a:p>
          <a:p>
            <a:pPr marL="169863" indent="-169863" eaLnBrk="1" fontAlgn="auto" hangingPunct="1">
              <a:spcAft>
                <a:spcPts val="0"/>
              </a:spcAft>
              <a:buFont typeface="Arial" pitchFamily="34" charset="0"/>
              <a:buNone/>
              <a:defRPr/>
            </a:pPr>
            <a:endParaRPr lang="en-US" sz="1600" b="1" dirty="0"/>
          </a:p>
          <a:p>
            <a:pPr marL="169863" indent="-169863" algn="ctr" eaLnBrk="1" fontAlgn="auto" hangingPunct="1">
              <a:spcAft>
                <a:spcPts val="0"/>
              </a:spcAft>
              <a:buFont typeface="Arial" pitchFamily="34" charset="0"/>
              <a:buNone/>
              <a:defRPr/>
            </a:pPr>
            <a:r>
              <a:rPr lang="en-US" sz="2800" b="1" i="1" dirty="0" smtClean="0"/>
              <a:t>	Intended to be a transparent “due process” closely coordinated with our Staff Judge Advocate with the best interests of the Service Member (past and future) at the forefront</a:t>
            </a:r>
            <a:endParaRPr lang="en-US" sz="2800" i="1" dirty="0"/>
          </a:p>
        </p:txBody>
      </p:sp>
    </p:spTree>
    <p:extLst>
      <p:ext uri="{BB962C8B-B14F-4D97-AF65-F5344CB8AC3E}">
        <p14:creationId xmlns:p14="http://schemas.microsoft.com/office/powerpoint/2010/main" val="2344185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699" y="382189"/>
            <a:ext cx="6578600" cy="553998"/>
          </a:xfrm>
        </p:spPr>
        <p:txBody>
          <a:bodyPr/>
          <a:lstStyle/>
          <a:p>
            <a:pPr algn="ctr"/>
            <a:r>
              <a:rPr lang="en-US" dirty="0" smtClean="0"/>
              <a:t>Staff Assistance Visits</a:t>
            </a:r>
            <a:endParaRPr lang="en-US" dirty="0"/>
          </a:p>
        </p:txBody>
      </p:sp>
      <p:sp>
        <p:nvSpPr>
          <p:cNvPr id="3" name="Text Placeholder 2"/>
          <p:cNvSpPr>
            <a:spLocks noGrp="1"/>
          </p:cNvSpPr>
          <p:nvPr>
            <p:ph type="body" idx="1"/>
          </p:nvPr>
        </p:nvSpPr>
        <p:spPr>
          <a:xfrm>
            <a:off x="387349" y="1143000"/>
            <a:ext cx="8369300" cy="5539978"/>
          </a:xfrm>
        </p:spPr>
        <p:txBody>
          <a:bodyPr>
            <a:normAutofit/>
          </a:bodyPr>
          <a:lstStyle/>
          <a:p>
            <a:pPr marL="285750" indent="-285750">
              <a:buFont typeface="Arial" panose="020B0604020202020204" pitchFamily="34" charset="0"/>
              <a:buChar char="•"/>
            </a:pPr>
            <a:r>
              <a:rPr lang="en-US" sz="2400" b="0" dirty="0" smtClean="0"/>
              <a:t>Opportunity to find best practices and deliver value to Services and DP3</a:t>
            </a:r>
          </a:p>
          <a:p>
            <a:pPr marL="565150" lvl="1" indent="-285750"/>
            <a:r>
              <a:rPr lang="en-US" sz="1800" dirty="0"/>
              <a:t>DTR </a:t>
            </a:r>
            <a:r>
              <a:rPr lang="en-US" sz="1800" dirty="0" err="1"/>
              <a:t>Chp</a:t>
            </a:r>
            <a:r>
              <a:rPr lang="en-US" sz="1800" dirty="0"/>
              <a:t> 401 Par D.10.t –every 2 years at PPSOs</a:t>
            </a:r>
          </a:p>
          <a:p>
            <a:pPr marL="565150" lvl="1" indent="-285750"/>
            <a:r>
              <a:rPr lang="en-US" sz="1800" dirty="0" smtClean="0"/>
              <a:t>Standardize &amp; educate</a:t>
            </a:r>
            <a:endParaRPr lang="en-US" sz="1800" dirty="0"/>
          </a:p>
          <a:p>
            <a:pPr marL="565150" lvl="1" indent="-285750"/>
            <a:endParaRPr lang="en-US" sz="2400" b="0" dirty="0" smtClean="0"/>
          </a:p>
          <a:p>
            <a:pPr marL="285750" indent="-285750">
              <a:buFont typeface="Arial" panose="020B0604020202020204" pitchFamily="34" charset="0"/>
              <a:buChar char="•"/>
            </a:pPr>
            <a:r>
              <a:rPr lang="en-US" sz="2400" b="0" dirty="0" smtClean="0"/>
              <a:t>SDDC updated checklist included Services operational feedback</a:t>
            </a:r>
          </a:p>
          <a:p>
            <a:pPr marL="742950" lvl="1" indent="-285750">
              <a:buFont typeface="Arial" panose="020B0604020202020204" pitchFamily="34" charset="0"/>
              <a:buChar char="•"/>
            </a:pPr>
            <a:r>
              <a:rPr lang="en-US" sz="1800" dirty="0"/>
              <a:t>Added new questions across multiple areas of DP3</a:t>
            </a:r>
          </a:p>
          <a:p>
            <a:pPr marL="742950" lvl="1" indent="-285750">
              <a:buFont typeface="Arial" panose="020B0604020202020204" pitchFamily="34" charset="0"/>
              <a:buChar char="•"/>
            </a:pPr>
            <a:r>
              <a:rPr lang="en-US" sz="1800" dirty="0" smtClean="0"/>
              <a:t>Plan to integrate satellite PPPO offices</a:t>
            </a:r>
          </a:p>
          <a:p>
            <a:pPr marL="742950" lvl="1"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400" b="0" dirty="0" smtClean="0"/>
              <a:t>Restarted March 2016 </a:t>
            </a:r>
            <a:r>
              <a:rPr lang="en-US" sz="2400" b="0" dirty="0"/>
              <a:t>at </a:t>
            </a:r>
            <a:r>
              <a:rPr lang="en-US" sz="2400" b="0" dirty="0" smtClean="0"/>
              <a:t>Det </a:t>
            </a:r>
            <a:r>
              <a:rPr lang="en-US" sz="2400" b="0" dirty="0"/>
              <a:t>3 (</a:t>
            </a:r>
            <a:r>
              <a:rPr lang="en-US" sz="2400" b="0" dirty="0" smtClean="0"/>
              <a:t>JPPSO-South Central</a:t>
            </a:r>
            <a:r>
              <a:rPr lang="en-US" sz="2400" b="0" dirty="0"/>
              <a:t>), </a:t>
            </a:r>
            <a:r>
              <a:rPr lang="en-US" sz="2400" b="0" dirty="0" smtClean="0"/>
              <a:t>April at JPPSO-MA</a:t>
            </a:r>
            <a:r>
              <a:rPr lang="en-US" sz="2400" b="0" dirty="0"/>
              <a:t>, </a:t>
            </a:r>
            <a:r>
              <a:rPr lang="en-US" sz="2400" b="0" dirty="0" smtClean="0"/>
              <a:t>TBD at JPPSO-SW</a:t>
            </a:r>
            <a:endParaRPr lang="en-US" sz="2400" b="0" dirty="0"/>
          </a:p>
          <a:p>
            <a:pPr marL="742950" lvl="1" indent="-285750">
              <a:buFont typeface="Arial" panose="020B0604020202020204" pitchFamily="34" charset="0"/>
              <a:buChar char="•"/>
            </a:pPr>
            <a:r>
              <a:rPr lang="en-US" sz="1800" dirty="0" smtClean="0"/>
              <a:t>Intent is to leverage Services Operational offices (PPA, APPLE, GLS) to provide coordinated SAV team</a:t>
            </a:r>
          </a:p>
          <a:p>
            <a:pPr marL="742950" lvl="1" indent="-285750">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1362108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Summary</a:t>
            </a:r>
          </a:p>
        </p:txBody>
      </p:sp>
      <p:sp>
        <p:nvSpPr>
          <p:cNvPr id="17" name="Rectangle 3"/>
          <p:cNvSpPr>
            <a:spLocks noGrp="1"/>
          </p:cNvSpPr>
          <p:nvPr>
            <p:ph idx="1"/>
          </p:nvPr>
        </p:nvSpPr>
        <p:spPr/>
        <p:txBody>
          <a:bodyPr>
            <a:normAutofit/>
          </a:bodyPr>
          <a:lstStyle/>
          <a:p>
            <a:pPr>
              <a:buNone/>
            </a:pPr>
            <a:r>
              <a:rPr lang="en-US" b="1" u="sng" dirty="0" smtClean="0"/>
              <a:t>WAY AHEAD</a:t>
            </a:r>
          </a:p>
          <a:p>
            <a:r>
              <a:rPr lang="en-US" dirty="0" smtClean="0"/>
              <a:t>Continue adding stability to program</a:t>
            </a:r>
          </a:p>
          <a:p>
            <a:r>
              <a:rPr lang="en-US" dirty="0" smtClean="0"/>
              <a:t>Educate, communicate, and monitor quality of TSP performance</a:t>
            </a:r>
          </a:p>
          <a:p>
            <a:r>
              <a:rPr lang="en-US" dirty="0" smtClean="0"/>
              <a:t>Transition remaining TOPS legacy functions to DPS (Phase III-NTS, and DPM Shipments)</a:t>
            </a:r>
          </a:p>
          <a:p>
            <a:r>
              <a:rPr lang="en-US" dirty="0" smtClean="0"/>
              <a:t>Leverage SDDC CG process improvement initiative</a:t>
            </a:r>
          </a:p>
          <a:p>
            <a:pPr lvl="1"/>
            <a:r>
              <a:rPr lang="en-US" sz="1800" dirty="0" smtClean="0"/>
              <a:t>Understanding Open Season</a:t>
            </a:r>
          </a:p>
          <a:p>
            <a:pPr lvl="1"/>
            <a:r>
              <a:rPr lang="en-US" sz="1800" dirty="0" smtClean="0"/>
              <a:t>Communications/engagement</a:t>
            </a:r>
          </a:p>
          <a:p>
            <a:pPr lvl="1"/>
            <a:r>
              <a:rPr lang="en-US" sz="1800" dirty="0" smtClean="0"/>
              <a:t>Claims program</a:t>
            </a:r>
          </a:p>
          <a:p>
            <a:pPr lvl="1"/>
            <a:endParaRPr lang="en-US" dirty="0" smtClean="0"/>
          </a:p>
          <a:p>
            <a:pPr lvl="1"/>
            <a:endParaRPr lang="en-US" dirty="0" smtClean="0"/>
          </a:p>
          <a:p>
            <a:pPr lvl="1"/>
            <a:endParaRPr lang="en-US" dirty="0" smtClean="0"/>
          </a:p>
        </p:txBody>
      </p:sp>
      <p:sp>
        <p:nvSpPr>
          <p:cNvPr id="4" name="Slide Number Placeholder 4"/>
          <p:cNvSpPr>
            <a:spLocks noGrp="1"/>
          </p:cNvSpPr>
          <p:nvPr>
            <p:ph type="sldNum" sz="quarter" idx="10"/>
          </p:nvPr>
        </p:nvSpPr>
        <p:spPr/>
        <p:txBody>
          <a:bodyPr/>
          <a:lstStyle/>
          <a:p>
            <a:fld id="{9FC4B4E9-5215-41C3-B6C7-E203B9AAEC0F}" type="slidenum">
              <a:rPr lang="en-US" smtClean="0"/>
              <a:pPr/>
              <a:t>19</a:t>
            </a:fld>
            <a:endParaRPr lang="en-US" dirty="0"/>
          </a:p>
        </p:txBody>
      </p:sp>
      <p:sp>
        <p:nvSpPr>
          <p:cNvPr id="5" name="Content Placeholder 4"/>
          <p:cNvSpPr>
            <a:spLocks noGrp="1"/>
          </p:cNvSpPr>
          <p:nvPr>
            <p:ph sz="quarter" idx="11"/>
          </p:nvPr>
        </p:nvSpPr>
        <p:spPr/>
        <p:txBody>
          <a:bodyPr>
            <a:normAutofit/>
          </a:bodyPr>
          <a:lstStyle/>
          <a:p>
            <a:pPr>
              <a:buNone/>
            </a:pPr>
            <a:r>
              <a:rPr lang="en-US" b="1" u="sng" dirty="0" smtClean="0"/>
              <a:t>TAKE AWAYS</a:t>
            </a:r>
          </a:p>
          <a:p>
            <a:r>
              <a:rPr lang="en-US" dirty="0" smtClean="0"/>
              <a:t>Business </a:t>
            </a:r>
            <a:r>
              <a:rPr lang="en-US" dirty="0"/>
              <a:t>rules and system </a:t>
            </a:r>
            <a:r>
              <a:rPr lang="en-US" dirty="0" smtClean="0"/>
              <a:t> synchronization</a:t>
            </a:r>
            <a:endParaRPr lang="en-US" dirty="0"/>
          </a:p>
          <a:p>
            <a:r>
              <a:rPr lang="en-US" dirty="0"/>
              <a:t>No organic assets, rely </a:t>
            </a:r>
            <a:r>
              <a:rPr lang="en-US" dirty="0" smtClean="0"/>
              <a:t>heavily on industry</a:t>
            </a:r>
            <a:endParaRPr lang="en-US" dirty="0"/>
          </a:p>
          <a:p>
            <a:r>
              <a:rPr lang="en-US" dirty="0"/>
              <a:t>Support all Services </a:t>
            </a:r>
            <a:r>
              <a:rPr lang="en-US" dirty="0" smtClean="0"/>
              <a:t>worldwide</a:t>
            </a:r>
          </a:p>
          <a:p>
            <a:pPr lvl="1"/>
            <a:r>
              <a:rPr lang="en-US" dirty="0" smtClean="0"/>
              <a:t>&gt;500K shipments/year</a:t>
            </a:r>
          </a:p>
          <a:p>
            <a:pPr lvl="1"/>
            <a:r>
              <a:rPr lang="en-US" dirty="0" smtClean="0"/>
              <a:t>&gt;72,443 </a:t>
            </a:r>
            <a:r>
              <a:rPr lang="en-US" dirty="0" err="1" smtClean="0"/>
              <a:t>POVs</a:t>
            </a:r>
            <a:r>
              <a:rPr lang="en-US" dirty="0"/>
              <a:t> </a:t>
            </a:r>
            <a:r>
              <a:rPr lang="en-US" dirty="0" smtClean="0"/>
              <a:t>(</a:t>
            </a:r>
            <a:r>
              <a:rPr lang="en-US" dirty="0" err="1" smtClean="0"/>
              <a:t>FY15</a:t>
            </a:r>
            <a:r>
              <a:rPr lang="en-US" dirty="0" smtClean="0"/>
              <a:t>)</a:t>
            </a:r>
            <a:endParaRPr lang="en-US" dirty="0"/>
          </a:p>
          <a:p>
            <a:r>
              <a:rPr lang="en-US" dirty="0" smtClean="0"/>
              <a:t>Peak season: </a:t>
            </a:r>
            <a:r>
              <a:rPr lang="en-US" dirty="0"/>
              <a:t>40% of all </a:t>
            </a:r>
            <a:r>
              <a:rPr lang="en-US" dirty="0" smtClean="0"/>
              <a:t>moves</a:t>
            </a:r>
          </a:p>
          <a:p>
            <a:r>
              <a:rPr lang="en-US" dirty="0"/>
              <a:t>PP management is a worldwide endeavor; majority of staff now centralized</a:t>
            </a:r>
          </a:p>
        </p:txBody>
      </p:sp>
    </p:spTree>
    <p:extLst>
      <p:ext uri="{BB962C8B-B14F-4D97-AF65-F5344CB8AC3E}">
        <p14:creationId xmlns:p14="http://schemas.microsoft.com/office/powerpoint/2010/main" val="4000112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Agenda</a:t>
            </a:r>
          </a:p>
        </p:txBody>
      </p:sp>
      <p:sp>
        <p:nvSpPr>
          <p:cNvPr id="8195" name="Content Placeholder 2"/>
          <p:cNvSpPr>
            <a:spLocks noGrp="1"/>
          </p:cNvSpPr>
          <p:nvPr>
            <p:ph idx="1"/>
          </p:nvPr>
        </p:nvSpPr>
        <p:spPr bwMode="auto">
          <a:xfrm>
            <a:off x="152400" y="1295400"/>
            <a:ext cx="8839200" cy="483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indent="-457200"/>
            <a:r>
              <a:rPr lang="en-US" altLang="en-US" sz="2300" dirty="0" smtClean="0"/>
              <a:t>Channel </a:t>
            </a:r>
            <a:r>
              <a:rPr lang="en-US" altLang="en-US" sz="2300" dirty="0" smtClean="0"/>
              <a:t>Pilot &amp; Federal </a:t>
            </a:r>
            <a:r>
              <a:rPr lang="en-US" altLang="en-US" sz="2300" dirty="0" smtClean="0"/>
              <a:t>Register</a:t>
            </a:r>
            <a:endParaRPr lang="en-US" altLang="en-US" sz="2300" dirty="0" smtClean="0"/>
          </a:p>
          <a:p>
            <a:pPr indent="-457200"/>
            <a:r>
              <a:rPr lang="en-US" altLang="en-US" sz="2300" dirty="0" smtClean="0"/>
              <a:t>2015 – 16 Transition</a:t>
            </a:r>
          </a:p>
          <a:p>
            <a:pPr indent="-457200"/>
            <a:r>
              <a:rPr lang="en-US" altLang="en-US" sz="2300" dirty="0" smtClean="0"/>
              <a:t>No Refusal Policy</a:t>
            </a:r>
            <a:endParaRPr lang="en-US" altLang="en-US" sz="2300" dirty="0" smtClean="0"/>
          </a:p>
          <a:p>
            <a:pPr indent="-457200"/>
            <a:r>
              <a:rPr lang="en-US" altLang="en-US" sz="2300" dirty="0" smtClean="0"/>
              <a:t>Rate Filing</a:t>
            </a:r>
            <a:endParaRPr lang="en-US" altLang="en-US" sz="2300" dirty="0"/>
          </a:p>
          <a:p>
            <a:pPr indent="-457200"/>
            <a:r>
              <a:rPr lang="en-US" altLang="en-US" sz="2300" dirty="0" smtClean="0"/>
              <a:t>Peak Season Communications</a:t>
            </a:r>
            <a:endParaRPr lang="en-US" altLang="en-US" sz="2300" dirty="0"/>
          </a:p>
          <a:p>
            <a:pPr indent="-457200"/>
            <a:r>
              <a:rPr lang="en-US" altLang="en-US" sz="2300" dirty="0" smtClean="0"/>
              <a:t>Quality Assurance</a:t>
            </a:r>
            <a:endParaRPr lang="en-US" altLang="en-US" sz="2300" dirty="0" smtClean="0"/>
          </a:p>
          <a:p>
            <a:pPr indent="-457200"/>
            <a:r>
              <a:rPr lang="en-US" altLang="en-US" sz="2300" dirty="0" smtClean="0"/>
              <a:t>Punitive Actions</a:t>
            </a:r>
            <a:endParaRPr lang="en-US" altLang="en-US" sz="2300" dirty="0"/>
          </a:p>
          <a:p>
            <a:pPr indent="-457200"/>
            <a:r>
              <a:rPr lang="en-US" altLang="en-US" sz="2300" dirty="0" smtClean="0"/>
              <a:t>Transportation Service Provider Review Board (TRB) Process</a:t>
            </a:r>
            <a:endParaRPr lang="en-US" altLang="en-US" sz="2300" dirty="0"/>
          </a:p>
          <a:p>
            <a:pPr indent="-457200"/>
            <a:r>
              <a:rPr lang="en-US" altLang="en-US" sz="2300" dirty="0" smtClean="0"/>
              <a:t>Staff Assistance Visit Program</a:t>
            </a:r>
            <a:endParaRPr lang="en-US" altLang="en-US" sz="2300" dirty="0"/>
          </a:p>
          <a:p>
            <a:pPr indent="-457200"/>
            <a:r>
              <a:rPr lang="en-US" altLang="en-US" sz="2300" dirty="0" smtClean="0"/>
              <a:t>Summary</a:t>
            </a:r>
            <a:endParaRPr lang="en-US" altLang="en-US" sz="2300" dirty="0"/>
          </a:p>
          <a:p>
            <a:endParaRPr lang="en-US" altLang="en-US" dirty="0" smtClean="0"/>
          </a:p>
          <a:p>
            <a:endParaRPr lang="en-US" altLang="en-US" dirty="0" smtClean="0"/>
          </a:p>
          <a:p>
            <a:endParaRPr lang="en-US" altLang="en-US" dirty="0" smtClean="0"/>
          </a:p>
          <a:p>
            <a:endParaRPr lang="en-US" altLang="en-US" dirty="0" smtClean="0"/>
          </a:p>
        </p:txBody>
      </p:sp>
      <p:sp>
        <p:nvSpPr>
          <p:cNvPr id="81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650881-7EED-4F05-80CB-B0733518685B}" type="slidenum">
              <a:rPr lang="en-US" altLang="en-US" smtClean="0"/>
              <a:pPr/>
              <a:t>2</a:t>
            </a:fld>
            <a:endParaRPr lang="en-US"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838200" y="3200400"/>
            <a:ext cx="7239000"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QUESTIONS</a:t>
            </a:r>
            <a:r>
              <a:rPr lang="en-US" altLang="en-US" dirty="0" smtClean="0"/>
              <a:t/>
            </a:r>
            <a:br>
              <a:rPr lang="en-US" altLang="en-US" dirty="0" smtClean="0"/>
            </a:br>
            <a:endParaRPr lang="en-US" altLang="en-US" dirty="0" smtClean="0"/>
          </a:p>
        </p:txBody>
      </p:sp>
      <p:sp>
        <p:nvSpPr>
          <p:cNvPr id="286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C0484E-45B4-4808-B0E4-2DA410F2F499}" type="slidenum">
              <a:rPr lang="en-US" altLang="en-US" smtClean="0"/>
              <a:pPr/>
              <a:t>20</a:t>
            </a:fld>
            <a:endParaRPr lang="en-US" altLang="en-US" smtClean="0"/>
          </a:p>
        </p:txBody>
      </p:sp>
    </p:spTree>
    <p:extLst>
      <p:ext uri="{BB962C8B-B14F-4D97-AF65-F5344CB8AC3E}">
        <p14:creationId xmlns:p14="http://schemas.microsoft.com/office/powerpoint/2010/main" val="229147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Channel </a:t>
            </a:r>
            <a:r>
              <a:rPr lang="en-US" altLang="en-US" dirty="0" smtClean="0"/>
              <a:t>Pilot</a:t>
            </a:r>
          </a:p>
        </p:txBody>
      </p:sp>
      <p:sp>
        <p:nvSpPr>
          <p:cNvPr id="8195" name="Content Placeholder 2"/>
          <p:cNvSpPr>
            <a:spLocks noGrp="1"/>
          </p:cNvSpPr>
          <p:nvPr>
            <p:ph idx="1"/>
          </p:nvPr>
        </p:nvSpPr>
        <p:spPr bwMode="auto">
          <a:xfrm>
            <a:off x="428625" y="1295401"/>
            <a:ext cx="83058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p>
            <a:r>
              <a:rPr lang="en-US" altLang="en-US" sz="2400" i="1" dirty="0" smtClean="0"/>
              <a:t>COMMUNICATION!</a:t>
            </a:r>
          </a:p>
          <a:p>
            <a:pPr lvl="1"/>
            <a:r>
              <a:rPr lang="en-US" sz="1800" dirty="0" smtClean="0"/>
              <a:t>Understand the environment . . .</a:t>
            </a:r>
          </a:p>
          <a:p>
            <a:pPr lvl="1"/>
            <a:r>
              <a:rPr lang="en-US" sz="1800" dirty="0" smtClean="0"/>
              <a:t>Federal Register vs. Informal Communication</a:t>
            </a:r>
          </a:p>
          <a:p>
            <a:pPr lvl="1"/>
            <a:r>
              <a:rPr lang="en-US" sz="1800" dirty="0" smtClean="0"/>
              <a:t>Government </a:t>
            </a:r>
            <a:r>
              <a:rPr lang="en-US" sz="1800" dirty="0"/>
              <a:t>process to communicate </a:t>
            </a:r>
            <a:r>
              <a:rPr lang="en-US" sz="1800" dirty="0" smtClean="0"/>
              <a:t>equally/fairly </a:t>
            </a:r>
            <a:r>
              <a:rPr lang="en-US" sz="1800" dirty="0"/>
              <a:t>to the public proposed policy/process changes</a:t>
            </a:r>
          </a:p>
          <a:p>
            <a:endParaRPr lang="en-US" sz="1400" dirty="0" smtClean="0"/>
          </a:p>
          <a:p>
            <a:r>
              <a:rPr lang="en-US" sz="2400" dirty="0" smtClean="0"/>
              <a:t>Theoretical Process</a:t>
            </a:r>
            <a:r>
              <a:rPr lang="en-US" sz="2400" dirty="0"/>
              <a:t>:</a:t>
            </a:r>
          </a:p>
          <a:p>
            <a:pPr lvl="1"/>
            <a:r>
              <a:rPr lang="en-US" sz="1800" dirty="0"/>
              <a:t>Federal Register posting: </a:t>
            </a:r>
            <a:r>
              <a:rPr lang="en-US" sz="1800" dirty="0" smtClean="0"/>
              <a:t>starts process</a:t>
            </a:r>
            <a:endParaRPr lang="en-US" sz="1800" dirty="0"/>
          </a:p>
          <a:p>
            <a:pPr lvl="1"/>
            <a:r>
              <a:rPr lang="en-US" sz="1800" dirty="0"/>
              <a:t>60 day industry comment period</a:t>
            </a:r>
          </a:p>
          <a:p>
            <a:pPr lvl="1"/>
            <a:r>
              <a:rPr lang="en-US" sz="1800" dirty="0"/>
              <a:t>Comment collection and return to SDDC</a:t>
            </a:r>
          </a:p>
          <a:p>
            <a:pPr lvl="1"/>
            <a:r>
              <a:rPr lang="en-US" sz="1800" dirty="0"/>
              <a:t>SDDC comment review and adjudication</a:t>
            </a:r>
          </a:p>
          <a:p>
            <a:pPr lvl="1"/>
            <a:r>
              <a:rPr lang="en-US" sz="1800" dirty="0"/>
              <a:t>Final rule </a:t>
            </a:r>
            <a:r>
              <a:rPr lang="en-US" sz="1800" dirty="0" smtClean="0"/>
              <a:t>posting</a:t>
            </a:r>
          </a:p>
          <a:p>
            <a:pPr lvl="1"/>
            <a:endParaRPr lang="en-US" sz="1800" dirty="0"/>
          </a:p>
          <a:p>
            <a:r>
              <a:rPr lang="en-US" sz="2400" dirty="0" smtClean="0"/>
              <a:t>Moving Forward</a:t>
            </a:r>
          </a:p>
          <a:p>
            <a:pPr lvl="1"/>
            <a:r>
              <a:rPr lang="en-US" sz="1800" dirty="0" smtClean="0"/>
              <a:t>Leverage both formal and informal communications</a:t>
            </a:r>
          </a:p>
          <a:p>
            <a:pPr lvl="1"/>
            <a:r>
              <a:rPr lang="en-US" sz="1800" dirty="0" smtClean="0"/>
              <a:t>Focus/working </a:t>
            </a:r>
            <a:r>
              <a:rPr lang="en-US" sz="1800" dirty="0" smtClean="0"/>
              <a:t>groups</a:t>
            </a:r>
          </a:p>
          <a:p>
            <a:pPr lvl="1"/>
            <a:r>
              <a:rPr lang="en-US" sz="1800" dirty="0" smtClean="0"/>
              <a:t>Federal Register works!</a:t>
            </a:r>
            <a:endParaRPr lang="en-US" altLang="en-US" dirty="0"/>
          </a:p>
          <a:p>
            <a:endParaRPr lang="en-US" altLang="en-US" dirty="0" smtClean="0"/>
          </a:p>
          <a:p>
            <a:endParaRPr lang="en-US" altLang="en-US" dirty="0" smtClean="0"/>
          </a:p>
          <a:p>
            <a:endParaRPr lang="en-US" altLang="en-US" dirty="0" smtClean="0"/>
          </a:p>
          <a:p>
            <a:endParaRPr lang="en-US" altLang="en-US" dirty="0" smtClean="0"/>
          </a:p>
        </p:txBody>
      </p:sp>
      <p:sp>
        <p:nvSpPr>
          <p:cNvPr id="81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650881-7EED-4F05-80CB-B0733518685B}" type="slidenum">
              <a:rPr lang="en-US" altLang="en-US" smtClean="0"/>
              <a:pPr/>
              <a:t>3</a:t>
            </a:fld>
            <a:endParaRPr lang="en-US" altLang="en-US" dirty="0" smtClean="0"/>
          </a:p>
        </p:txBody>
      </p:sp>
      <p:pic>
        <p:nvPicPr>
          <p:cNvPr id="38" name="Picture 37"/>
          <p:cNvPicPr>
            <a:picLocks noChangeAspect="1"/>
          </p:cNvPicPr>
          <p:nvPr/>
        </p:nvPicPr>
        <p:blipFill rotWithShape="1">
          <a:blip r:embed="rId3"/>
          <a:srcRect t="4878" r="66667" b="4878"/>
          <a:stretch/>
        </p:blipFill>
        <p:spPr>
          <a:xfrm>
            <a:off x="4796592" y="2466472"/>
            <a:ext cx="4333885" cy="2444417"/>
          </a:xfrm>
          <a:prstGeom prst="rect">
            <a:avLst/>
          </a:prstGeom>
          <a:ln>
            <a:solidFill>
              <a:srgbClr val="002060"/>
            </a:solidFill>
          </a:ln>
        </p:spPr>
      </p:pic>
    </p:spTree>
    <p:extLst>
      <p:ext uri="{BB962C8B-B14F-4D97-AF65-F5344CB8AC3E}">
        <p14:creationId xmlns:p14="http://schemas.microsoft.com/office/powerpoint/2010/main" val="1622650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2015 to 2016 . . .</a:t>
            </a:r>
            <a:endParaRPr lang="en-US" dirty="0"/>
          </a:p>
        </p:txBody>
      </p:sp>
      <p:sp>
        <p:nvSpPr>
          <p:cNvPr id="3" name="Content Placeholder 2"/>
          <p:cNvSpPr>
            <a:spLocks noGrp="1"/>
          </p:cNvSpPr>
          <p:nvPr>
            <p:ph idx="1"/>
          </p:nvPr>
        </p:nvSpPr>
        <p:spPr>
          <a:xfrm>
            <a:off x="333500" y="1219200"/>
            <a:ext cx="8581900" cy="5334000"/>
          </a:xfrm>
        </p:spPr>
        <p:txBody>
          <a:bodyPr>
            <a:noAutofit/>
          </a:bodyPr>
          <a:lstStyle/>
          <a:p>
            <a:pPr lvl="0"/>
            <a:r>
              <a:rPr lang="en-US" sz="1800" b="1" dirty="0" smtClean="0"/>
              <a:t>2015 Peak Season “Top Three”</a:t>
            </a:r>
            <a:endParaRPr lang="en-US" sz="1800" b="1" dirty="0"/>
          </a:p>
          <a:p>
            <a:pPr lvl="1"/>
            <a:r>
              <a:rPr lang="en-US" sz="1500" dirty="0" smtClean="0"/>
              <a:t>“No </a:t>
            </a:r>
            <a:r>
              <a:rPr lang="en-US" sz="1500" dirty="0"/>
              <a:t>shipment refusal” policy </a:t>
            </a:r>
            <a:r>
              <a:rPr lang="en-US" sz="1500" dirty="0" smtClean="0"/>
              <a:t>brought efficiencies to customer and TSPs handled the difficult transition very well</a:t>
            </a:r>
            <a:endParaRPr lang="en-US" sz="1500" dirty="0"/>
          </a:p>
          <a:p>
            <a:pPr lvl="1"/>
            <a:r>
              <a:rPr lang="en-US" sz="1500" dirty="0" smtClean="0"/>
              <a:t>Use </a:t>
            </a:r>
            <a:r>
              <a:rPr lang="en-US" sz="1500" dirty="0"/>
              <a:t>of Code 2 (containerized) was </a:t>
            </a:r>
            <a:r>
              <a:rPr lang="en-US" sz="1500" dirty="0" smtClean="0"/>
              <a:t>much higher. Services </a:t>
            </a:r>
            <a:r>
              <a:rPr lang="en-US" sz="1500" dirty="0" smtClean="0"/>
              <a:t>committed </a:t>
            </a:r>
            <a:r>
              <a:rPr lang="en-US" sz="1500" dirty="0" smtClean="0"/>
              <a:t>to continuing use and search for ways to make use of Code 2 more predictable while increasing capacity at a reasonable cost</a:t>
            </a:r>
          </a:p>
          <a:p>
            <a:pPr lvl="1"/>
            <a:r>
              <a:rPr lang="en-US" sz="1500" dirty="0" smtClean="0"/>
              <a:t>Need </a:t>
            </a:r>
            <a:r>
              <a:rPr lang="en-US" sz="1500" dirty="0"/>
              <a:t>for </a:t>
            </a:r>
            <a:r>
              <a:rPr lang="en-US" sz="1500" dirty="0" smtClean="0"/>
              <a:t>installation-level </a:t>
            </a:r>
            <a:r>
              <a:rPr lang="en-US" sz="1500" dirty="0"/>
              <a:t>quality assurance oversight and consistent enforcement </a:t>
            </a:r>
            <a:r>
              <a:rPr lang="en-US" sz="1500" dirty="0" smtClean="0"/>
              <a:t>program-wide</a:t>
            </a:r>
            <a:endParaRPr lang="en-US" sz="1600" dirty="0"/>
          </a:p>
          <a:p>
            <a:r>
              <a:rPr lang="en-US" sz="1800" b="1" dirty="0" smtClean="0"/>
              <a:t>Way </a:t>
            </a:r>
            <a:r>
              <a:rPr lang="en-US" sz="1800" b="1" dirty="0"/>
              <a:t>ahead </a:t>
            </a:r>
            <a:r>
              <a:rPr lang="en-US" sz="1800" b="1" dirty="0" smtClean="0"/>
              <a:t>for 2016 </a:t>
            </a:r>
            <a:r>
              <a:rPr lang="en-US" sz="1800" b="1" dirty="0"/>
              <a:t>peak season </a:t>
            </a:r>
            <a:endParaRPr lang="en-US" sz="1800" b="1" dirty="0" smtClean="0"/>
          </a:p>
          <a:p>
            <a:pPr lvl="1"/>
            <a:r>
              <a:rPr lang="en-US" sz="1500" dirty="0" smtClean="0"/>
              <a:t>Continued </a:t>
            </a:r>
            <a:r>
              <a:rPr lang="en-US" sz="1500" dirty="0"/>
              <a:t>dialogue and communication during off peak and </a:t>
            </a:r>
            <a:r>
              <a:rPr lang="en-US" sz="1500" dirty="0" smtClean="0"/>
              <a:t>peak </a:t>
            </a:r>
            <a:r>
              <a:rPr lang="en-US" sz="1500" dirty="0"/>
              <a:t>season </a:t>
            </a:r>
            <a:r>
              <a:rPr lang="en-US" sz="1500" dirty="0" smtClean="0"/>
              <a:t>2016</a:t>
            </a:r>
          </a:p>
          <a:p>
            <a:pPr lvl="1"/>
            <a:r>
              <a:rPr lang="en-US" sz="1500" dirty="0" smtClean="0"/>
              <a:t>Moved up rate filing 1 month to optimize </a:t>
            </a:r>
            <a:r>
              <a:rPr lang="en-US" sz="1500" dirty="0"/>
              <a:t>pre peak season planning for </a:t>
            </a:r>
            <a:r>
              <a:rPr lang="en-US" sz="1500" dirty="0" smtClean="0"/>
              <a:t>industry </a:t>
            </a:r>
            <a:r>
              <a:rPr lang="en-US" sz="1500" dirty="0"/>
              <a:t>and Services</a:t>
            </a:r>
          </a:p>
          <a:p>
            <a:pPr lvl="1"/>
            <a:r>
              <a:rPr lang="en-US" sz="1500" dirty="0"/>
              <a:t>I</a:t>
            </a:r>
            <a:r>
              <a:rPr lang="en-US" sz="1500" dirty="0" smtClean="0"/>
              <a:t>ndustry to work with Military </a:t>
            </a:r>
            <a:r>
              <a:rPr lang="en-US" sz="1500" dirty="0"/>
              <a:t>Claims </a:t>
            </a:r>
            <a:r>
              <a:rPr lang="en-US" sz="1500" dirty="0" smtClean="0"/>
              <a:t>Services and SDDC to improve the claims process and look at potentially reviving </a:t>
            </a:r>
            <a:r>
              <a:rPr lang="en-US" sz="1500" dirty="0"/>
              <a:t>a “Claims Score” as a </a:t>
            </a:r>
            <a:r>
              <a:rPr lang="en-US" sz="1500" dirty="0" smtClean="0"/>
              <a:t>component </a:t>
            </a:r>
            <a:r>
              <a:rPr lang="en-US" sz="1500" dirty="0"/>
              <a:t>of </a:t>
            </a:r>
            <a:r>
              <a:rPr lang="en-US" sz="1500" dirty="0" smtClean="0"/>
              <a:t>Best </a:t>
            </a:r>
            <a:r>
              <a:rPr lang="en-US" sz="1500" dirty="0"/>
              <a:t>Value </a:t>
            </a:r>
            <a:r>
              <a:rPr lang="en-US" sz="1500" dirty="0" smtClean="0"/>
              <a:t>Score shipment distribution</a:t>
            </a:r>
            <a:endParaRPr lang="en-US" sz="1500" dirty="0"/>
          </a:p>
          <a:p>
            <a:pPr lvl="1"/>
            <a:r>
              <a:rPr lang="en-US" sz="1500" dirty="0" smtClean="0"/>
              <a:t>No refusals to continue, expand short fuse </a:t>
            </a:r>
            <a:r>
              <a:rPr lang="en-US" sz="1500" dirty="0" smtClean="0"/>
              <a:t>window determination</a:t>
            </a:r>
            <a:endParaRPr lang="en-US" sz="1500" dirty="0" smtClean="0"/>
          </a:p>
          <a:p>
            <a:pPr lvl="1"/>
            <a:r>
              <a:rPr lang="en-US" sz="1500" dirty="0" smtClean="0"/>
              <a:t>Continue to </a:t>
            </a:r>
            <a:r>
              <a:rPr lang="en-US" sz="1500" dirty="0"/>
              <a:t>assess measures of program </a:t>
            </a:r>
            <a:r>
              <a:rPr lang="en-US" sz="1500" dirty="0" smtClean="0"/>
              <a:t>health by monitoring key metrics in 2016</a:t>
            </a:r>
            <a:endParaRPr lang="en-US" sz="1500" dirty="0"/>
          </a:p>
          <a:p>
            <a:pPr lvl="2"/>
            <a:r>
              <a:rPr lang="en-US" sz="1500" dirty="0" smtClean="0"/>
              <a:t>CSS </a:t>
            </a:r>
            <a:r>
              <a:rPr lang="en-US" sz="1500" dirty="0"/>
              <a:t>score, </a:t>
            </a:r>
            <a:r>
              <a:rPr lang="en-US" sz="1500" dirty="0" smtClean="0"/>
              <a:t>RDDs, </a:t>
            </a:r>
            <a:r>
              <a:rPr lang="en-US" sz="1500" dirty="0"/>
              <a:t>Offer Handling Time </a:t>
            </a:r>
            <a:r>
              <a:rPr lang="en-US" sz="1500" dirty="0" smtClean="0"/>
              <a:t>, # Short </a:t>
            </a:r>
            <a:r>
              <a:rPr lang="en-US" sz="1500" dirty="0"/>
              <a:t>fuse </a:t>
            </a:r>
            <a:r>
              <a:rPr lang="en-US" sz="1500" dirty="0" smtClean="0"/>
              <a:t>shipments, use of Code 2 bookings, TSP </a:t>
            </a:r>
            <a:r>
              <a:rPr lang="en-US" sz="1500" dirty="0"/>
              <a:t>lead </a:t>
            </a:r>
            <a:r>
              <a:rPr lang="en-US" sz="1500" dirty="0" smtClean="0"/>
              <a:t>time</a:t>
            </a:r>
          </a:p>
          <a:p>
            <a:pPr lvl="1"/>
            <a:endParaRPr lang="en-US" sz="1500" dirty="0"/>
          </a:p>
          <a:p>
            <a:pPr marL="749300" lvl="3" indent="0">
              <a:buNone/>
            </a:pPr>
            <a:endParaRPr lang="en-US" sz="1500" dirty="0" smtClean="0"/>
          </a:p>
          <a:p>
            <a:pPr marL="508000" lvl="2" indent="0">
              <a:buNone/>
            </a:pPr>
            <a:r>
              <a:rPr lang="en-US" sz="1500" dirty="0" smtClean="0"/>
              <a:t> </a:t>
            </a:r>
            <a:endParaRPr lang="en-US" sz="1500" dirty="0"/>
          </a:p>
        </p:txBody>
      </p:sp>
      <p:sp>
        <p:nvSpPr>
          <p:cNvPr id="4" name="Slide Number Placeholder 3"/>
          <p:cNvSpPr>
            <a:spLocks noGrp="1"/>
          </p:cNvSpPr>
          <p:nvPr>
            <p:ph type="sldNum" sz="quarter" idx="10"/>
          </p:nvPr>
        </p:nvSpPr>
        <p:spPr/>
        <p:txBody>
          <a:bodyPr/>
          <a:lstStyle/>
          <a:p>
            <a:pPr>
              <a:defRPr/>
            </a:pPr>
            <a:fld id="{574C0DB6-BD37-4C66-AC17-8A809F4ED7CE}" type="slidenum">
              <a:rPr lang="en-US" smtClean="0"/>
              <a:pPr>
                <a:defRPr/>
              </a:pPr>
              <a:t>4</a:t>
            </a:fld>
            <a:endParaRPr lang="en-US" dirty="0"/>
          </a:p>
        </p:txBody>
      </p:sp>
    </p:spTree>
    <p:extLst>
      <p:ext uri="{BB962C8B-B14F-4D97-AF65-F5344CB8AC3E}">
        <p14:creationId xmlns:p14="http://schemas.microsoft.com/office/powerpoint/2010/main" val="3769387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Arial" charset="0"/>
                <a:cs typeface="Arial" charset="0"/>
              </a:rPr>
              <a:t>No Refusal Policy</a:t>
            </a:r>
            <a:endParaRPr lang="en-US" dirty="0" smtClean="0">
              <a:latin typeface="Arial" charset="0"/>
              <a:cs typeface="Arial" charset="0"/>
            </a:endParaRPr>
          </a:p>
        </p:txBody>
      </p:sp>
      <p:sp>
        <p:nvSpPr>
          <p:cNvPr id="21" name="Content Placeholder 5"/>
          <p:cNvSpPr>
            <a:spLocks noGrp="1"/>
          </p:cNvSpPr>
          <p:nvPr>
            <p:ph idx="1"/>
          </p:nvPr>
        </p:nvSpPr>
        <p:spPr bwMode="auto">
          <a:noFill/>
          <a:ln>
            <a:miter lim="800000"/>
            <a:headEnd/>
            <a:tailEnd/>
          </a:ln>
          <a:effectLst>
            <a:glow rad="127000">
              <a:schemeClr val="tx1"/>
            </a:glow>
          </a:effectLst>
        </p:spPr>
        <p:txBody>
          <a:bodyPr vert="horz" wrap="square" lIns="91440" tIns="45720" rIns="91440" bIns="45720" numCol="1" anchor="t" anchorCtr="0" compatLnSpc="1">
            <a:prstTxWarp prst="textNoShape">
              <a:avLst/>
            </a:prstTxWarp>
            <a:normAutofit/>
          </a:bodyPr>
          <a:lstStyle/>
          <a:p>
            <a:pPr lvl="1">
              <a:buFont typeface="Arial" charset="0"/>
              <a:buChar char="•"/>
            </a:pPr>
            <a:r>
              <a:rPr lang="en-US" dirty="0" smtClean="0">
                <a:latin typeface="Arial" charset="0"/>
                <a:cs typeface="Arial" charset="0"/>
              </a:rPr>
              <a:t>Decreased offer handling time</a:t>
            </a:r>
          </a:p>
          <a:p>
            <a:pPr lvl="1">
              <a:buFont typeface="Arial" charset="0"/>
              <a:buChar char="•"/>
            </a:pPr>
            <a:r>
              <a:rPr lang="en-US" dirty="0" smtClean="0">
                <a:latin typeface="Arial" charset="0"/>
                <a:cs typeface="Arial" charset="0"/>
              </a:rPr>
              <a:t>Virtual cessation of refusals</a:t>
            </a:r>
          </a:p>
          <a:p>
            <a:pPr lvl="1">
              <a:buFont typeface="Arial" charset="0"/>
              <a:buChar char="•"/>
            </a:pPr>
            <a:r>
              <a:rPr lang="en-US" dirty="0" smtClean="0">
                <a:latin typeface="Arial" charset="0"/>
                <a:cs typeface="Arial" charset="0"/>
              </a:rPr>
              <a:t>Increased TSP lead time</a:t>
            </a:r>
          </a:p>
          <a:p>
            <a:pPr lvl="1">
              <a:buFont typeface="Arial" charset="0"/>
              <a:buChar char="•"/>
            </a:pPr>
            <a:r>
              <a:rPr lang="en-US" dirty="0" smtClean="0">
                <a:latin typeface="Arial" charset="0"/>
                <a:cs typeface="Arial" charset="0"/>
              </a:rPr>
              <a:t>Below average number of short fuse shipments</a:t>
            </a:r>
          </a:p>
          <a:p>
            <a:pPr lvl="1">
              <a:buFont typeface="Arial" charset="0"/>
              <a:buChar char="•"/>
            </a:pPr>
            <a:r>
              <a:rPr lang="en-US" dirty="0" smtClean="0">
                <a:latin typeface="Arial" charset="0"/>
                <a:cs typeface="Arial" charset="0"/>
              </a:rPr>
              <a:t>Inconclusive CSS effects</a:t>
            </a:r>
          </a:p>
          <a:p>
            <a:pPr lvl="2">
              <a:buFont typeface="Arial" charset="0"/>
              <a:buChar char="•"/>
            </a:pPr>
            <a:r>
              <a:rPr lang="en-US" sz="1600" dirty="0" smtClean="0">
                <a:latin typeface="Arial" charset="0"/>
                <a:cs typeface="Arial" charset="0"/>
              </a:rPr>
              <a:t>Decline </a:t>
            </a:r>
            <a:r>
              <a:rPr lang="en-US" sz="1600" i="1" dirty="0" smtClean="0">
                <a:latin typeface="Arial" charset="0"/>
                <a:cs typeface="Arial" charset="0"/>
              </a:rPr>
              <a:t>started </a:t>
            </a:r>
            <a:r>
              <a:rPr lang="en-US" sz="1600" dirty="0" smtClean="0">
                <a:latin typeface="Arial" charset="0"/>
                <a:cs typeface="Arial" charset="0"/>
              </a:rPr>
              <a:t>with scores for 1 June 14 – 31 May 15 (Aug period)</a:t>
            </a:r>
            <a:endParaRPr lang="en-US" sz="1600" i="1" dirty="0" smtClean="0">
              <a:latin typeface="Arial" charset="0"/>
              <a:cs typeface="Arial" charset="0"/>
            </a:endParaRPr>
          </a:p>
          <a:p>
            <a:pPr lvl="1">
              <a:buFont typeface="Arial" charset="0"/>
              <a:buChar char="•"/>
            </a:pPr>
            <a:endParaRPr lang="en-US" dirty="0" smtClean="0">
              <a:latin typeface="Arial" charset="0"/>
              <a:cs typeface="Arial" charset="0"/>
            </a:endParaRPr>
          </a:p>
          <a:p>
            <a:pPr lvl="1">
              <a:buFont typeface="Arial" charset="0"/>
              <a:buChar char="•"/>
            </a:pPr>
            <a:endParaRPr lang="en-US" sz="1400" dirty="0">
              <a:latin typeface="Arial" charset="0"/>
              <a:cs typeface="Arial" charset="0"/>
            </a:endParaRPr>
          </a:p>
          <a:p>
            <a:pPr lvl="2">
              <a:buFont typeface="Arial" charset="0"/>
              <a:buChar char="•"/>
            </a:pPr>
            <a:endParaRPr lang="en-US" sz="1400" dirty="0">
              <a:latin typeface="Arial" charset="0"/>
              <a:cs typeface="Arial" charset="0"/>
            </a:endParaRPr>
          </a:p>
          <a:p>
            <a:pPr lvl="1">
              <a:buFont typeface="Arial" charset="0"/>
              <a:buChar char="•"/>
            </a:pPr>
            <a:endParaRPr lang="en-US" dirty="0">
              <a:latin typeface="Arial" charset="0"/>
              <a:cs typeface="Arial" charset="0"/>
            </a:endParaRPr>
          </a:p>
          <a:p>
            <a:pPr lvl="1">
              <a:buFont typeface="Arial" charset="0"/>
              <a:buChar char="•"/>
            </a:pPr>
            <a:endParaRPr lang="en-US" dirty="0" smtClean="0">
              <a:latin typeface="Arial" charset="0"/>
              <a:cs typeface="Arial" charset="0"/>
            </a:endParaRPr>
          </a:p>
          <a:p>
            <a:pPr lvl="1">
              <a:buFont typeface="Arial" charset="0"/>
              <a:buChar char="•"/>
            </a:pPr>
            <a:endParaRPr lang="en-US" sz="2400" dirty="0" smtClean="0">
              <a:solidFill>
                <a:srgbClr val="FF0000"/>
              </a:solidFill>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ECE6B38E-AFA7-41EF-85D9-8623ABE4D6B7}" type="slidenum">
              <a:rPr lang="en-US" smtClean="0"/>
              <a:pPr>
                <a:defRPr/>
              </a:pPr>
              <a:t>5</a:t>
            </a:fld>
            <a:endParaRPr lang="en-US" dirty="0"/>
          </a:p>
        </p:txBody>
      </p:sp>
      <p:sp>
        <p:nvSpPr>
          <p:cNvPr id="18" name="TextBox 17"/>
          <p:cNvSpPr txBox="1"/>
          <p:nvPr/>
        </p:nvSpPr>
        <p:spPr>
          <a:xfrm>
            <a:off x="8077200" y="1219200"/>
            <a:ext cx="1005840" cy="91440"/>
          </a:xfrm>
          <a:prstGeom prst="rect">
            <a:avLst/>
          </a:prstGeom>
          <a:solidFill>
            <a:schemeClr val="bg1"/>
          </a:solidFill>
        </p:spPr>
        <p:txBody>
          <a:bodyPr wrap="square" rtlCol="0">
            <a:spAutoFit/>
          </a:bodyPr>
          <a:lstStyle/>
          <a:p>
            <a:endParaRPr lang="en-US" dirty="0"/>
          </a:p>
        </p:txBody>
      </p:sp>
      <p:sp>
        <p:nvSpPr>
          <p:cNvPr id="19" name="TextBox 18"/>
          <p:cNvSpPr txBox="1"/>
          <p:nvPr/>
        </p:nvSpPr>
        <p:spPr>
          <a:xfrm>
            <a:off x="4267200" y="1219200"/>
            <a:ext cx="1005840" cy="91440"/>
          </a:xfrm>
          <a:prstGeom prst="rect">
            <a:avLst/>
          </a:prstGeom>
          <a:solidFill>
            <a:schemeClr val="bg1"/>
          </a:solidFill>
        </p:spPr>
        <p:txBody>
          <a:bodyPr wrap="square" rtlCol="0">
            <a:spAutoFit/>
          </a:bodyPr>
          <a:lstStyle/>
          <a:p>
            <a:endParaRPr lang="en-US" dirty="0"/>
          </a:p>
        </p:txBody>
      </p:sp>
      <p:pic>
        <p:nvPicPr>
          <p:cNvPr id="10" name="Picture 9"/>
          <p:cNvPicPr>
            <a:picLocks noChangeAspect="1"/>
          </p:cNvPicPr>
          <p:nvPr/>
        </p:nvPicPr>
        <p:blipFill>
          <a:blip r:embed="rId2"/>
          <a:stretch>
            <a:fillRect/>
          </a:stretch>
        </p:blipFill>
        <p:spPr>
          <a:xfrm>
            <a:off x="1714721" y="3582987"/>
            <a:ext cx="5638358" cy="2773363"/>
          </a:xfrm>
          <a:prstGeom prst="rect">
            <a:avLst/>
          </a:prstGeom>
          <a:ln w="12700">
            <a:solidFill>
              <a:schemeClr val="tx1"/>
            </a:solidFill>
          </a:ln>
          <a:effectLst>
            <a:glow rad="279400">
              <a:schemeClr val="accent1">
                <a:lumMod val="60000"/>
                <a:lumOff val="40000"/>
                <a:alpha val="40000"/>
              </a:schemeClr>
            </a:glow>
          </a:effectLst>
        </p:spPr>
      </p:pic>
    </p:spTree>
    <p:extLst>
      <p:ext uri="{BB962C8B-B14F-4D97-AF65-F5344CB8AC3E}">
        <p14:creationId xmlns:p14="http://schemas.microsoft.com/office/powerpoint/2010/main" val="3262287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391400" cy="715962"/>
          </a:xfrm>
        </p:spPr>
        <p:txBody>
          <a:bodyPr/>
          <a:lstStyle/>
          <a:p>
            <a:r>
              <a:rPr lang="en-US" sz="3200" dirty="0" smtClean="0"/>
              <a:t>No Refusal Policy </a:t>
            </a:r>
            <a:endParaRPr lang="en-US" sz="3200" dirty="0"/>
          </a:p>
        </p:txBody>
      </p:sp>
      <p:sp>
        <p:nvSpPr>
          <p:cNvPr id="3" name="Content Placeholder 2"/>
          <p:cNvSpPr>
            <a:spLocks noGrp="1"/>
          </p:cNvSpPr>
          <p:nvPr>
            <p:ph idx="1"/>
          </p:nvPr>
        </p:nvSpPr>
        <p:spPr>
          <a:xfrm>
            <a:off x="304800" y="1219200"/>
            <a:ext cx="3657600" cy="4830763"/>
          </a:xfrm>
        </p:spPr>
        <p:txBody>
          <a:bodyPr>
            <a:noAutofit/>
          </a:bodyPr>
          <a:lstStyle/>
          <a:p>
            <a:r>
              <a:rPr lang="en-US" dirty="0" smtClean="0"/>
              <a:t>Missed RDDs</a:t>
            </a:r>
          </a:p>
          <a:p>
            <a:pPr lvl="1"/>
            <a:r>
              <a:rPr lang="en-US" sz="1600" dirty="0" smtClean="0"/>
              <a:t>Little to no effect on RDDs</a:t>
            </a:r>
          </a:p>
          <a:p>
            <a:pPr lvl="1"/>
            <a:endParaRPr lang="en-US" sz="1600" dirty="0"/>
          </a:p>
          <a:p>
            <a:r>
              <a:rPr lang="en-US" dirty="0" smtClean="0"/>
              <a:t>Concluding thoughts</a:t>
            </a:r>
            <a:endParaRPr lang="en-US" dirty="0" smtClean="0"/>
          </a:p>
          <a:p>
            <a:pPr lvl="1"/>
            <a:r>
              <a:rPr lang="en-US" sz="1600" dirty="0" smtClean="0"/>
              <a:t>Rate filing consideration</a:t>
            </a:r>
          </a:p>
          <a:p>
            <a:pPr lvl="1"/>
            <a:r>
              <a:rPr lang="en-US" sz="1600" dirty="0" smtClean="0"/>
              <a:t>Blackout experience</a:t>
            </a:r>
          </a:p>
          <a:p>
            <a:pPr lvl="1"/>
            <a:r>
              <a:rPr lang="en-US" sz="1600" dirty="0" smtClean="0"/>
              <a:t>Hard to service areas</a:t>
            </a:r>
          </a:p>
          <a:p>
            <a:pPr lvl="1"/>
            <a:r>
              <a:rPr lang="en-US" sz="1600" dirty="0" smtClean="0"/>
              <a:t>Continue to evaluate</a:t>
            </a:r>
          </a:p>
          <a:p>
            <a:pPr marL="215900" lvl="1" indent="0">
              <a:buNone/>
            </a:pPr>
            <a:endParaRPr lang="en-US" sz="1600" dirty="0"/>
          </a:p>
          <a:p>
            <a:pPr lvl="1" eaLnBrk="1" hangingPunct="1">
              <a:lnSpc>
                <a:spcPct val="110000"/>
              </a:lnSpc>
            </a:pPr>
            <a:endParaRPr lang="en-US" altLang="en-US" sz="1500" dirty="0" smtClean="0"/>
          </a:p>
        </p:txBody>
      </p:sp>
      <p:sp>
        <p:nvSpPr>
          <p:cNvPr id="4" name="Slide Number Placeholder 3"/>
          <p:cNvSpPr>
            <a:spLocks noGrp="1"/>
          </p:cNvSpPr>
          <p:nvPr>
            <p:ph type="sldNum" sz="quarter" idx="10"/>
          </p:nvPr>
        </p:nvSpPr>
        <p:spPr/>
        <p:txBody>
          <a:bodyPr/>
          <a:lstStyle/>
          <a:p>
            <a:pPr>
              <a:defRPr/>
            </a:pPr>
            <a:fld id="{ECE6B38E-AFA7-41EF-85D9-8623ABE4D6B7}" type="slidenum">
              <a:rPr lang="en-US" smtClean="0"/>
              <a:pPr>
                <a:defRPr/>
              </a:pPr>
              <a:t>6</a:t>
            </a:fld>
            <a:endParaRPr lang="en-US" dirty="0"/>
          </a:p>
        </p:txBody>
      </p:sp>
      <p:pic>
        <p:nvPicPr>
          <p:cNvPr id="12" name="Picture 11"/>
          <p:cNvPicPr>
            <a:picLocks noChangeAspect="1"/>
          </p:cNvPicPr>
          <p:nvPr/>
        </p:nvPicPr>
        <p:blipFill>
          <a:blip r:embed="rId3"/>
          <a:stretch>
            <a:fillRect/>
          </a:stretch>
        </p:blipFill>
        <p:spPr>
          <a:xfrm>
            <a:off x="3943350" y="4093380"/>
            <a:ext cx="4724445" cy="1982176"/>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3924299" y="1550902"/>
            <a:ext cx="4724445" cy="1982176"/>
          </a:xfrm>
          <a:prstGeom prst="rect">
            <a:avLst/>
          </a:prstGeom>
          <a:ln>
            <a:solidFill>
              <a:schemeClr val="tx1"/>
            </a:solidFill>
          </a:ln>
        </p:spPr>
      </p:pic>
    </p:spTree>
    <p:extLst>
      <p:ext uri="{BB962C8B-B14F-4D97-AF65-F5344CB8AC3E}">
        <p14:creationId xmlns:p14="http://schemas.microsoft.com/office/powerpoint/2010/main" val="669413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220787"/>
            <a:ext cx="4155416" cy="4418014"/>
          </a:xfrm>
          <a:prstGeom prst="rect">
            <a:avLst/>
          </a:prstGeom>
        </p:spPr>
      </p:pic>
      <p:sp>
        <p:nvSpPr>
          <p:cNvPr id="153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2016 Rate Filing AAR</a:t>
            </a:r>
          </a:p>
        </p:txBody>
      </p:sp>
      <p:sp>
        <p:nvSpPr>
          <p:cNvPr id="9219" name="Content Placeholder 2"/>
          <p:cNvSpPr>
            <a:spLocks noGrp="1"/>
          </p:cNvSpPr>
          <p:nvPr>
            <p:ph idx="1"/>
          </p:nvPr>
        </p:nvSpPr>
        <p:spPr>
          <a:xfrm>
            <a:off x="428625" y="1295400"/>
            <a:ext cx="8305800" cy="5257800"/>
          </a:xfrm>
        </p:spPr>
        <p:txBody>
          <a:bodyPr>
            <a:normAutofit fontScale="92500" lnSpcReduction="20000"/>
          </a:bodyPr>
          <a:lstStyle/>
          <a:p>
            <a:pPr>
              <a:defRPr/>
            </a:pPr>
            <a:r>
              <a:rPr lang="en-US" u="sng" dirty="0" smtClean="0"/>
              <a:t>Timeline</a:t>
            </a:r>
          </a:p>
          <a:p>
            <a:pPr>
              <a:defRPr/>
            </a:pPr>
            <a:r>
              <a:rPr lang="en-US" dirty="0" smtClean="0"/>
              <a:t>Earlier start than previous years</a:t>
            </a:r>
          </a:p>
          <a:p>
            <a:pPr>
              <a:defRPr/>
            </a:pPr>
            <a:r>
              <a:rPr lang="en-US" dirty="0" smtClean="0"/>
              <a:t>Round 1 Dates 10 Jan – 20 Jan</a:t>
            </a:r>
          </a:p>
          <a:p>
            <a:pPr>
              <a:defRPr/>
            </a:pPr>
            <a:r>
              <a:rPr lang="en-US" dirty="0" smtClean="0"/>
              <a:t>Round 2 Dates 15 Feb- 22 Feb</a:t>
            </a:r>
          </a:p>
          <a:p>
            <a:pPr>
              <a:defRPr/>
            </a:pPr>
            <a:endParaRPr lang="en-US" dirty="0"/>
          </a:p>
          <a:p>
            <a:pPr>
              <a:defRPr/>
            </a:pPr>
            <a:r>
              <a:rPr lang="en-US" u="sng" dirty="0" smtClean="0"/>
              <a:t>What worked</a:t>
            </a:r>
          </a:p>
          <a:p>
            <a:pPr>
              <a:defRPr/>
            </a:pPr>
            <a:r>
              <a:rPr lang="en-US" dirty="0" smtClean="0"/>
              <a:t>RFQ Workbench</a:t>
            </a:r>
          </a:p>
          <a:p>
            <a:pPr>
              <a:defRPr/>
            </a:pPr>
            <a:r>
              <a:rPr lang="en-US" dirty="0" smtClean="0"/>
              <a:t>Rankings available for TSP review for 3</a:t>
            </a:r>
            <a:r>
              <a:rPr lang="en-US" baseline="30000" dirty="0" smtClean="0"/>
              <a:t>1/2</a:t>
            </a:r>
            <a:r>
              <a:rPr lang="en-US" dirty="0" smtClean="0"/>
              <a:t> </a:t>
            </a:r>
            <a:r>
              <a:rPr lang="en-US" dirty="0"/>
              <a:t>days</a:t>
            </a:r>
          </a:p>
          <a:p>
            <a:pPr>
              <a:defRPr/>
            </a:pPr>
            <a:r>
              <a:rPr lang="en-US" dirty="0"/>
              <a:t>Backlog reports provided several weeks out</a:t>
            </a:r>
          </a:p>
          <a:p>
            <a:pPr>
              <a:defRPr/>
            </a:pPr>
            <a:r>
              <a:rPr lang="en-US" dirty="0"/>
              <a:t>TDL “live” 9 March with under 3,500 shipments </a:t>
            </a:r>
            <a:endParaRPr lang="en-US" dirty="0" smtClean="0"/>
          </a:p>
          <a:p>
            <a:pPr marL="0" indent="0">
              <a:buNone/>
              <a:defRPr/>
            </a:pPr>
            <a:r>
              <a:rPr lang="en-US" dirty="0" smtClean="0"/>
              <a:t>   in </a:t>
            </a:r>
            <a:r>
              <a:rPr lang="en-US" dirty="0"/>
              <a:t>queue</a:t>
            </a:r>
          </a:p>
          <a:p>
            <a:pPr>
              <a:defRPr/>
            </a:pPr>
            <a:endParaRPr lang="en-US" dirty="0" smtClean="0"/>
          </a:p>
          <a:p>
            <a:pPr>
              <a:defRPr/>
            </a:pPr>
            <a:r>
              <a:rPr lang="en-US" u="sng" dirty="0" smtClean="0"/>
              <a:t>Issues </a:t>
            </a:r>
            <a:r>
              <a:rPr lang="en-US" u="sng" dirty="0"/>
              <a:t>and concerns</a:t>
            </a:r>
          </a:p>
          <a:p>
            <a:pPr lvl="1">
              <a:defRPr/>
            </a:pPr>
            <a:r>
              <a:rPr lang="en-US" dirty="0" smtClean="0"/>
              <a:t>Multiple starts/stops with Round 2</a:t>
            </a:r>
          </a:p>
          <a:p>
            <a:pPr lvl="2">
              <a:defRPr/>
            </a:pPr>
            <a:r>
              <a:rPr lang="en-US" dirty="0" smtClean="0"/>
              <a:t>System </a:t>
            </a:r>
            <a:r>
              <a:rPr lang="en-US" dirty="0"/>
              <a:t>Problem </a:t>
            </a:r>
            <a:r>
              <a:rPr lang="en-US" dirty="0" smtClean="0"/>
              <a:t>Reports 7417 and 7609, impacts suspended TSPs</a:t>
            </a:r>
          </a:p>
          <a:p>
            <a:pPr lvl="2">
              <a:defRPr/>
            </a:pPr>
            <a:r>
              <a:rPr lang="en-US" dirty="0" smtClean="0"/>
              <a:t>Database scripts and review </a:t>
            </a:r>
            <a:r>
              <a:rPr lang="en-US" dirty="0" smtClean="0"/>
              <a:t>process</a:t>
            </a:r>
          </a:p>
          <a:p>
            <a:pPr lvl="2">
              <a:defRPr/>
            </a:pPr>
            <a:r>
              <a:rPr lang="en-US" dirty="0" smtClean="0"/>
              <a:t>Impact of releases</a:t>
            </a:r>
            <a:endParaRPr lang="en-US" dirty="0" smtClean="0"/>
          </a:p>
          <a:p>
            <a:pPr lvl="2">
              <a:defRPr/>
            </a:pPr>
            <a:endParaRPr lang="en-US" dirty="0"/>
          </a:p>
          <a:p>
            <a:pPr lvl="1">
              <a:defRPr/>
            </a:pPr>
            <a:endParaRPr lang="en-US" dirty="0"/>
          </a:p>
          <a:p>
            <a:pPr>
              <a:defRPr/>
            </a:pPr>
            <a:endParaRPr lang="en-US" dirty="0" smtClean="0"/>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320DCF-FD97-4AAC-83E7-11A108EC1C6C}" type="slidenum">
              <a:rPr lang="en-US" altLang="en-US" smtClean="0"/>
              <a:pPr/>
              <a:t>7</a:t>
            </a:fld>
            <a:endParaRPr lang="en-US" altLang="en-US" smtClean="0"/>
          </a:p>
        </p:txBody>
      </p:sp>
    </p:spTree>
    <p:extLst>
      <p:ext uri="{BB962C8B-B14F-4D97-AF65-F5344CB8AC3E}">
        <p14:creationId xmlns:p14="http://schemas.microsoft.com/office/powerpoint/2010/main" val="95671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Peak Season Message	</a:t>
            </a:r>
            <a:endParaRPr lang="en-US" dirty="0"/>
          </a:p>
        </p:txBody>
      </p:sp>
      <p:sp>
        <p:nvSpPr>
          <p:cNvPr id="3" name="Text Placeholder 2"/>
          <p:cNvSpPr>
            <a:spLocks noGrp="1"/>
          </p:cNvSpPr>
          <p:nvPr>
            <p:ph idx="1"/>
          </p:nvPr>
        </p:nvSpPr>
        <p:spPr/>
        <p:txBody>
          <a:bodyPr>
            <a:normAutofit fontScale="92500" lnSpcReduction="10000"/>
          </a:bodyPr>
          <a:lstStyle/>
          <a:p>
            <a:r>
              <a:rPr lang="en-US" sz="2400" b="0" dirty="0" smtClean="0"/>
              <a:t>Time sensitive info	</a:t>
            </a:r>
          </a:p>
          <a:p>
            <a:pPr marL="565150" lvl="1" indent="-285750"/>
            <a:r>
              <a:rPr lang="en-US" sz="2100" dirty="0" smtClean="0"/>
              <a:t>TDL availability (9 March)</a:t>
            </a:r>
          </a:p>
          <a:p>
            <a:pPr marL="565150" lvl="1" indent="-285750"/>
            <a:r>
              <a:rPr lang="en-US" sz="2100" b="0" dirty="0" smtClean="0"/>
              <a:t>No refusals/short fuse expansion</a:t>
            </a:r>
            <a:endParaRPr lang="en-US" sz="2100" dirty="0"/>
          </a:p>
          <a:p>
            <a:pPr marL="285750" indent="-285750"/>
            <a:r>
              <a:rPr lang="en-US" sz="2400" b="0" dirty="0" smtClean="0"/>
              <a:t>Communication	</a:t>
            </a:r>
          </a:p>
          <a:p>
            <a:pPr marL="565150" lvl="1" indent="-285750"/>
            <a:r>
              <a:rPr lang="en-US" sz="2100" dirty="0"/>
              <a:t>PCS Week</a:t>
            </a:r>
          </a:p>
          <a:p>
            <a:pPr marL="565150" lvl="1" indent="-285750"/>
            <a:r>
              <a:rPr lang="en-US" sz="2100" dirty="0"/>
              <a:t>Weekly calls </a:t>
            </a:r>
            <a:r>
              <a:rPr lang="en-US" sz="2100" dirty="0" smtClean="0"/>
              <a:t>(off peak 31 Mar, </a:t>
            </a:r>
            <a:r>
              <a:rPr lang="en-US" sz="2100" dirty="0"/>
              <a:t>weekly 28 </a:t>
            </a:r>
            <a:r>
              <a:rPr lang="en-US" sz="2100" dirty="0" smtClean="0"/>
              <a:t>Apr)</a:t>
            </a:r>
            <a:endParaRPr lang="en-US" sz="2100" dirty="0"/>
          </a:p>
          <a:p>
            <a:pPr marL="285750" indent="-285750"/>
            <a:r>
              <a:rPr lang="en-US" sz="2400" dirty="0" smtClean="0"/>
              <a:t>Peak Season Tools</a:t>
            </a:r>
          </a:p>
          <a:p>
            <a:pPr marL="565150" lvl="1" indent="-285750"/>
            <a:r>
              <a:rPr lang="en-US" sz="2100" dirty="0"/>
              <a:t>Code 2/DPM</a:t>
            </a:r>
          </a:p>
          <a:p>
            <a:pPr marL="565150" lvl="1" indent="-285750"/>
            <a:r>
              <a:rPr lang="en-US" sz="2100" dirty="0"/>
              <a:t>Blackouts/PPSO “no capacity” report</a:t>
            </a:r>
          </a:p>
          <a:p>
            <a:pPr marL="565150" lvl="1" indent="-285750"/>
            <a:r>
              <a:rPr lang="en-US" sz="2100" dirty="0"/>
              <a:t>Short fuse expansion/SIT at Origin</a:t>
            </a:r>
          </a:p>
          <a:p>
            <a:pPr marL="565150" lvl="1" indent="-285750"/>
            <a:r>
              <a:rPr lang="en-US" sz="2100" dirty="0"/>
              <a:t>Volume Moves</a:t>
            </a:r>
          </a:p>
          <a:p>
            <a:pPr marL="279400" lvl="1" indent="0">
              <a:buNone/>
            </a:pPr>
            <a:endParaRPr lang="en-US" sz="2400" dirty="0" smtClean="0"/>
          </a:p>
          <a:p>
            <a:pPr marL="0" indent="0">
              <a:buNone/>
            </a:pPr>
            <a:endParaRPr lang="en-US" sz="2400" dirty="0"/>
          </a:p>
          <a:p>
            <a:pPr marL="285750" indent="-285750"/>
            <a:endParaRPr lang="en-US" sz="2400" b="0" dirty="0" smtClean="0"/>
          </a:p>
          <a:p>
            <a:pPr marL="565150" lvl="1" indent="-285750"/>
            <a:endParaRPr lang="en-US" sz="2400" b="0" dirty="0"/>
          </a:p>
          <a:p>
            <a:pPr marL="742950" lvl="1" indent="-285750">
              <a:buFont typeface="Arial" panose="020B0604020202020204" pitchFamily="34" charset="0"/>
              <a:buChar char="•"/>
            </a:pPr>
            <a:endParaRPr lang="en-US" sz="2000" dirty="0" smtClean="0"/>
          </a:p>
        </p:txBody>
      </p:sp>
      <p:sp>
        <p:nvSpPr>
          <p:cNvPr id="4" name="Content Placeholder 3"/>
          <p:cNvSpPr>
            <a:spLocks noGrp="1"/>
          </p:cNvSpPr>
          <p:nvPr>
            <p:ph sz="quarter" idx="11"/>
          </p:nvPr>
        </p:nvSpPr>
        <p:spPr/>
        <p:txBody>
          <a:bodyPr>
            <a:normAutofit/>
          </a:bodyPr>
          <a:lstStyle/>
          <a:p>
            <a:pPr marL="285750" indent="-285750"/>
            <a:r>
              <a:rPr lang="en-US" sz="2200" dirty="0" smtClean="0"/>
              <a:t>Counseling</a:t>
            </a:r>
          </a:p>
          <a:p>
            <a:pPr marL="285750" indent="-285750"/>
            <a:r>
              <a:rPr lang="en-US" sz="2200" dirty="0" smtClean="0"/>
              <a:t>Quality </a:t>
            </a:r>
            <a:r>
              <a:rPr lang="en-US" sz="2200" dirty="0"/>
              <a:t>Assurance</a:t>
            </a:r>
          </a:p>
          <a:p>
            <a:pPr marL="565150" lvl="1" indent="-285750"/>
            <a:r>
              <a:rPr lang="en-US" sz="1900" dirty="0" err="1" smtClean="0"/>
              <a:t>Turnbacks</a:t>
            </a:r>
            <a:r>
              <a:rPr lang="en-US" sz="1900" dirty="0" smtClean="0"/>
              <a:t>/Refusals</a:t>
            </a:r>
          </a:p>
          <a:p>
            <a:pPr marL="565150" lvl="1" indent="-285750"/>
            <a:r>
              <a:rPr lang="en-US" sz="1900" dirty="0" smtClean="0"/>
              <a:t>Missed RDDs &amp; Inconvenience Claims</a:t>
            </a:r>
          </a:p>
          <a:p>
            <a:pPr marL="285750" indent="-285750"/>
            <a:r>
              <a:rPr lang="en-US" sz="2200" dirty="0" smtClean="0"/>
              <a:t>Storage </a:t>
            </a:r>
            <a:r>
              <a:rPr lang="en-US" sz="2200" dirty="0"/>
              <a:t>in Transit Management</a:t>
            </a:r>
          </a:p>
          <a:p>
            <a:pPr marL="565150" lvl="1" indent="-285750"/>
            <a:r>
              <a:rPr lang="en-US" sz="1900" dirty="0"/>
              <a:t>Payment for SIT (Origin vs. Destination)</a:t>
            </a:r>
          </a:p>
          <a:p>
            <a:pPr marL="285750" indent="-285750"/>
            <a:r>
              <a:rPr lang="en-US" sz="2200" dirty="0"/>
              <a:t>Reweighs</a:t>
            </a:r>
          </a:p>
          <a:p>
            <a:pPr marL="565150" lvl="1" indent="-285750"/>
            <a:r>
              <a:rPr lang="en-US" sz="1900" dirty="0"/>
              <a:t>Containerized, non-containerized</a:t>
            </a:r>
          </a:p>
          <a:p>
            <a:endParaRPr lang="en-US" dirty="0"/>
          </a:p>
        </p:txBody>
      </p:sp>
    </p:spTree>
    <p:extLst>
      <p:ext uri="{BB962C8B-B14F-4D97-AF65-F5344CB8AC3E}">
        <p14:creationId xmlns:p14="http://schemas.microsoft.com/office/powerpoint/2010/main" val="1799892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bwMode="auto">
          <a:xfrm>
            <a:off x="958056" y="2978091"/>
            <a:ext cx="74676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spcBef>
                <a:spcPct val="0"/>
              </a:spcBef>
              <a:spcAft>
                <a:spcPts val="1200"/>
              </a:spcAft>
              <a:buNone/>
            </a:pPr>
            <a:r>
              <a:rPr lang="en-US" altLang="en-US" sz="2000" dirty="0" smtClean="0"/>
              <a:t>SDDC public website</a:t>
            </a:r>
          </a:p>
          <a:p>
            <a:pPr marL="0" indent="0" algn="ctr">
              <a:spcBef>
                <a:spcPct val="0"/>
              </a:spcBef>
              <a:spcAft>
                <a:spcPts val="1200"/>
              </a:spcAft>
              <a:buNone/>
            </a:pPr>
            <a:r>
              <a:rPr lang="en-US" altLang="en-US" sz="2000" dirty="0" smtClean="0"/>
              <a:t>Army.mil </a:t>
            </a:r>
          </a:p>
          <a:p>
            <a:pPr marL="0" indent="0" algn="ctr">
              <a:spcBef>
                <a:spcPct val="0"/>
              </a:spcBef>
              <a:spcAft>
                <a:spcPts val="1200"/>
              </a:spcAft>
              <a:buNone/>
            </a:pPr>
            <a:r>
              <a:rPr lang="en-US" altLang="en-US" sz="2000" dirty="0" smtClean="0"/>
              <a:t>The Pentagon Channel</a:t>
            </a:r>
          </a:p>
          <a:p>
            <a:pPr marL="0" indent="0" algn="ctr">
              <a:spcBef>
                <a:spcPct val="0"/>
              </a:spcBef>
              <a:spcAft>
                <a:spcPts val="1200"/>
              </a:spcAft>
              <a:buNone/>
            </a:pPr>
            <a:r>
              <a:rPr lang="en-US" altLang="en-US" sz="2000" dirty="0" smtClean="0"/>
              <a:t>American Forces Radio &amp; Television Service</a:t>
            </a:r>
          </a:p>
          <a:p>
            <a:pPr marL="0" indent="0" algn="ctr">
              <a:spcBef>
                <a:spcPct val="0"/>
              </a:spcBef>
              <a:spcAft>
                <a:spcPts val="1200"/>
              </a:spcAft>
              <a:buNone/>
            </a:pPr>
            <a:r>
              <a:rPr lang="en-US" altLang="en-US" sz="2000" dirty="0" smtClean="0"/>
              <a:t>SDDC</a:t>
            </a:r>
            <a:r>
              <a:rPr lang="en-US" altLang="en-US" sz="2000" dirty="0" smtClean="0"/>
              <a:t>, USTRANSCOM </a:t>
            </a:r>
            <a:r>
              <a:rPr lang="en-US" altLang="en-US" sz="2000" dirty="0" smtClean="0"/>
              <a:t>&amp; AMC social </a:t>
            </a:r>
            <a:r>
              <a:rPr lang="en-US" altLang="en-US" sz="2000" dirty="0" smtClean="0"/>
              <a:t>media sites</a:t>
            </a:r>
          </a:p>
          <a:p>
            <a:pPr marL="0" indent="0" algn="ctr">
              <a:spcBef>
                <a:spcPct val="0"/>
              </a:spcBef>
              <a:spcAft>
                <a:spcPts val="1200"/>
              </a:spcAft>
              <a:buNone/>
            </a:pPr>
            <a:r>
              <a:rPr lang="en-US" altLang="en-US" sz="2000" dirty="0" smtClean="0"/>
              <a:t>Pitch </a:t>
            </a:r>
            <a:r>
              <a:rPr lang="en-US" altLang="en-US" sz="2000" dirty="0" smtClean="0"/>
              <a:t>to Army Times and </a:t>
            </a:r>
            <a:r>
              <a:rPr lang="en-US" altLang="en-US" sz="2000" dirty="0" smtClean="0"/>
              <a:t>Military.com</a:t>
            </a:r>
          </a:p>
          <a:p>
            <a:pPr marL="0" indent="0" algn="ctr">
              <a:spcBef>
                <a:spcPct val="0"/>
              </a:spcBef>
              <a:spcAft>
                <a:spcPts val="1200"/>
              </a:spcAft>
              <a:buNone/>
            </a:pPr>
            <a:r>
              <a:rPr lang="en-US" altLang="en-US" sz="2000" dirty="0" smtClean="0"/>
              <a:t>**Peak Season advisory forthcoming**</a:t>
            </a:r>
            <a:endParaRPr lang="en-US" altLang="en-US" sz="2000" dirty="0" smtClean="0"/>
          </a:p>
        </p:txBody>
      </p:sp>
      <p:sp>
        <p:nvSpPr>
          <p:cNvPr id="21507"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19181A-C61E-4543-A8DE-6F1D9A453D01}" type="slidenum">
              <a:rPr lang="en-US" altLang="en-US" smtClean="0"/>
              <a:pPr/>
              <a:t>9</a:t>
            </a:fld>
            <a:endParaRPr lang="en-US" altLang="en-US" smtClean="0"/>
          </a:p>
        </p:txBody>
      </p:sp>
      <p:sp>
        <p:nvSpPr>
          <p:cNvPr id="21508" name="Title 1"/>
          <p:cNvSpPr txBox="1">
            <a:spLocks/>
          </p:cNvSpPr>
          <p:nvPr/>
        </p:nvSpPr>
        <p:spPr bwMode="auto">
          <a:xfrm>
            <a:off x="1219200" y="228600"/>
            <a:ext cx="69453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dirty="0" smtClean="0"/>
              <a:t>PCS Week</a:t>
            </a:r>
            <a:endParaRPr lang="en-US" altLang="en-US" sz="36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086" y="76200"/>
            <a:ext cx="4724400" cy="2775585"/>
          </a:xfrm>
          <a:prstGeom prst="rect">
            <a:avLst/>
          </a:prstGeom>
        </p:spPr>
      </p:pic>
    </p:spTree>
    <p:extLst>
      <p:ext uri="{BB962C8B-B14F-4D97-AF65-F5344CB8AC3E}">
        <p14:creationId xmlns:p14="http://schemas.microsoft.com/office/powerpoint/2010/main" val="3947024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D1E02DA2B83342832689309E76CE40" ma:contentTypeVersion="6" ma:contentTypeDescription="Element1_Element2_FileName_DD_Mon_YY.ext &#10;G6_IMP_ExampleDoc_25_Jan_10.docx&#10;" ma:contentTypeScope="" ma:versionID="734da136f98bb6b088e23082c1cde484">
  <xsd:schema xmlns:xsd="http://www.w3.org/2001/XMLSchema" xmlns:xs="http://www.w3.org/2001/XMLSchema" xmlns:p="http://schemas.microsoft.com/office/2006/metadata/properties" xmlns:ns2="6db1ef5e-8153-49d3-901a-866b7880667e" xmlns:ns3="03a3f74c-4c5e-4a5d-a4f5-0c75585ea4b5" targetNamespace="http://schemas.microsoft.com/office/2006/metadata/properties" ma:root="true" ma:fieldsID="6dc938f59a0bb68a81e633857e62a7c8" ns2:_="" ns3:_="">
    <xsd:import namespace="6db1ef5e-8153-49d3-901a-866b7880667e"/>
    <xsd:import namespace="03a3f74c-4c5e-4a5d-a4f5-0c75585ea4b5"/>
    <xsd:element name="properties">
      <xsd:complexType>
        <xsd:sequence>
          <xsd:element name="documentManagement">
            <xsd:complexType>
              <xsd:all>
                <xsd:element ref="ns2:Security0" minOccurs="0"/>
                <xsd:element ref="ns2:Publisher" minOccurs="0"/>
                <xsd:element ref="ns2:Identifier" minOccurs="0"/>
                <xsd:element ref="ns2:Description0" minOccurs="0"/>
                <xsd:element ref="ns2:Expiration_x0020_Date0"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b1ef5e-8153-49d3-901a-866b7880667e" elementFormDefault="qualified">
    <xsd:import namespace="http://schemas.microsoft.com/office/2006/documentManagement/types"/>
    <xsd:import namespace="http://schemas.microsoft.com/office/infopath/2007/PartnerControls"/>
    <xsd:element name="Security0" ma:index="8" nillable="true" ma:displayName="Security" ma:default="FOUO" ma:description="Highest level of classification" ma:format="Dropdown" ma:internalName="Security0">
      <xsd:simpleType>
        <xsd:restriction base="dms:Choice">
          <xsd:enumeration value="NONE"/>
          <xsd:enumeration value="FOUO"/>
        </xsd:restriction>
      </xsd:simpleType>
    </xsd:element>
    <xsd:element name="Publisher" ma:index="9" nillable="true" ma:displayName="Publisher" ma:list="UserInfo" ma:SharePointGroup="0" ma:internalName="Publish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dentifier" ma:index="10" nillable="true" ma:displayName="Identifier" ma:internalName="Identifier">
      <xsd:simpleType>
        <xsd:restriction base="dms:Text">
          <xsd:maxLength value="255"/>
        </xsd:restriction>
      </xsd:simpleType>
    </xsd:element>
    <xsd:element name="Description0" ma:index="11" nillable="true" ma:displayName="Description" ma:internalName="Description0">
      <xsd:simpleType>
        <xsd:restriction base="dms:Note">
          <xsd:maxLength value="255"/>
        </xsd:restriction>
      </xsd:simpleType>
    </xsd:element>
    <xsd:element name="Expiration_x0020_Date0" ma:index="12" nillable="true" ma:displayName="Expiration Date" ma:description="This date will default to 6 months from today.  &#10;You can change this date to adjust when you would like this document to expire from the Portal view." ma:format="DateOnly" ma:internalName="Expiration_x0020_Date0">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3a3f74c-4c5e-4a5d-a4f5-0c75585ea4b5"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93250D-6430-4CBA-BB6B-4136920DCF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b1ef5e-8153-49d3-901a-866b7880667e"/>
    <ds:schemaRef ds:uri="03a3f74c-4c5e-4a5d-a4f5-0c75585ea4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4330</TotalTime>
  <Words>5220</Words>
  <Application>Microsoft Office PowerPoint</Application>
  <PresentationFormat>On-screen Show (4:3)</PresentationFormat>
  <Paragraphs>535</Paragraphs>
  <Slides>20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Perpetua Titling MT</vt:lpstr>
      <vt:lpstr>Wingdings</vt:lpstr>
      <vt:lpstr>Office Theme</vt:lpstr>
      <vt:lpstr>PowerPoint Presentation</vt:lpstr>
      <vt:lpstr>Agenda</vt:lpstr>
      <vt:lpstr>Channel Pilot</vt:lpstr>
      <vt:lpstr>From 2015 to 2016 . . .</vt:lpstr>
      <vt:lpstr>No Refusal Policy</vt:lpstr>
      <vt:lpstr>No Refusal Policy </vt:lpstr>
      <vt:lpstr>2016 Rate Filing AAR</vt:lpstr>
      <vt:lpstr>Peak Season Message </vt:lpstr>
      <vt:lpstr>PowerPoint Presentation</vt:lpstr>
      <vt:lpstr>Quality Assurance</vt:lpstr>
      <vt:lpstr>Areas of Interest </vt:lpstr>
      <vt:lpstr>PPSO Punitive Action Letter of Warnings</vt:lpstr>
      <vt:lpstr>PPSO Letters of Suspension</vt:lpstr>
      <vt:lpstr>Transportation Review Board</vt:lpstr>
      <vt:lpstr>Transportation Review Board</vt:lpstr>
      <vt:lpstr>Transportation Review Board</vt:lpstr>
      <vt:lpstr>Transportation Review Board</vt:lpstr>
      <vt:lpstr>Staff Assistance Visits</vt:lpstr>
      <vt:lpstr>Summary</vt:lpstr>
      <vt:lpstr>QUESTIONS </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United States Army</dc:creator>
  <cp:lastModifiedBy>Jensen, Todd M Lt Col USAF SDDC</cp:lastModifiedBy>
  <cp:revision>449</cp:revision>
  <cp:lastPrinted>2016-03-16T15:51:14Z</cp:lastPrinted>
  <dcterms:created xsi:type="dcterms:W3CDTF">2010-09-16T15:57:32Z</dcterms:created>
  <dcterms:modified xsi:type="dcterms:W3CDTF">2016-03-18T21:48:10Z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0x0101004BD1E02DA2B83342832689309E76CE40</vt:lpwstr>
  </property>
  <property fmtid="{D5CDD505-2E9C-101B-9397-08002B2CF9AE}" pid="3" name="_dlc_DocIdItemGuid">
    <vt:lpwstr>7239c9b7-79bd-422c-a7b3-1e1460da525a</vt:lpwstr>
  </property>
  <property fmtid="{D5CDD505-2E9C-101B-9397-08002B2CF9AE}" pid="4" name="_dlc_DocId">
    <vt:lpwstr>5PYCDXVWU47R-747-1330</vt:lpwstr>
  </property>
  <property fmtid="{D5CDD505-2E9C-101B-9397-08002B2CF9AE}" pid="5" name="_dlc_DocIdUrl">
    <vt:lpwstr>https://portal2.sddc.army.mil/SGS/_layouts/DocIdRedir.aspx?ID=5PYCDXVWU47R-747-1330, 5PYCDXVWU47R-747-1330</vt:lpwstr>
  </property>
  <property fmtid="{D5CDD505-2E9C-101B-9397-08002B2CF9AE}" pid="6" name="Publisher">
    <vt:lpwstr/>
  </property>
  <property fmtid="{D5CDD505-2E9C-101B-9397-08002B2CF9AE}" pid="7" name="Expiration Date0">
    <vt:lpwstr/>
  </property>
  <property fmtid="{D5CDD505-2E9C-101B-9397-08002B2CF9AE}" pid="8" name="Security0">
    <vt:lpwstr>FOUO</vt:lpwstr>
  </property>
  <property fmtid="{D5CDD505-2E9C-101B-9397-08002B2CF9AE}" pid="9" name="Description0">
    <vt:lpwstr/>
  </property>
  <property fmtid="{D5CDD505-2E9C-101B-9397-08002B2CF9AE}" pid="10" name="Identifier">
    <vt:lpwstr/>
  </property>
</Properties>
</file>